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3" r:id="rId9"/>
    <p:sldId id="274" r:id="rId10"/>
    <p:sldId id="275" r:id="rId11"/>
    <p:sldId id="263" r:id="rId12"/>
    <p:sldId id="264" r:id="rId13"/>
    <p:sldId id="265" r:id="rId14"/>
    <p:sldId id="266" r:id="rId15"/>
    <p:sldId id="271" r:id="rId16"/>
    <p:sldId id="272" r:id="rId17"/>
    <p:sldId id="267" r:id="rId18"/>
    <p:sldId id="269" r:id="rId19"/>
    <p:sldId id="270" r:id="rId20"/>
    <p:sldId id="276" r:id="rId21"/>
    <p:sldId id="277" r:id="rId22"/>
    <p:sldId id="278" r:id="rId23"/>
    <p:sldId id="279" r:id="rId24"/>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82C4FA"/>
    <a:srgbClr val="BB9EF4"/>
    <a:srgbClr val="FBF493"/>
    <a:srgbClr val="90F89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AB6685BE-2376-4EB3-BFC3-8347ACC1CEEE}" type="datetimeFigureOut">
              <a:rPr lang="es-ES"/>
              <a:pPr>
                <a:defRPr/>
              </a:pPr>
              <a:t>28/09/2012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D0140C1B-D916-49CF-9A44-0535B2B2DC74}"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51558FE8-3752-4258-BAE3-7D7AB78E28DD}" type="datetimeFigureOut">
              <a:rPr lang="es-ES"/>
              <a:pPr>
                <a:defRPr/>
              </a:pPr>
              <a:t>28/09/2012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E0F5CF58-DEF1-41AD-90BD-4A798B374BD9}"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555F3388-C9E9-456A-9021-6A00B18C4335}" type="datetimeFigureOut">
              <a:rPr lang="es-ES"/>
              <a:pPr>
                <a:defRPr/>
              </a:pPr>
              <a:t>28/09/2012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C41D7CE-DA53-43B5-82CE-E6382980223E}"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F2A01954-0007-4818-8419-3329E671004E}" type="datetimeFigureOut">
              <a:rPr lang="es-ES"/>
              <a:pPr>
                <a:defRPr/>
              </a:pPr>
              <a:t>28/09/2012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9CB581A-1E91-406E-93C6-AA1C6CC85BCE}"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2D5963AE-7F0A-47CB-895D-AA3FECC70173}" type="datetimeFigureOut">
              <a:rPr lang="es-ES"/>
              <a:pPr>
                <a:defRPr/>
              </a:pPr>
              <a:t>28/09/2012</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9EB2CB71-6040-4D7D-BFB7-C7B85B638F05}"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4C0C24B0-CA78-4C18-836C-1903D7D92B71}" type="datetimeFigureOut">
              <a:rPr lang="es-ES"/>
              <a:pPr>
                <a:defRPr/>
              </a:pPr>
              <a:t>28/09/2012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25318FFB-0D84-4344-A656-805FD90D7D36}"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5C6F7532-AB3F-44FD-96BA-07F5CFA8E565}" type="datetimeFigureOut">
              <a:rPr lang="es-ES"/>
              <a:pPr>
                <a:defRPr/>
              </a:pPr>
              <a:t>28/09/2012</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061231A9-5954-4128-96FF-BE2154824489}"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488BEE8B-1514-462E-852E-FE4F8F1C46BD}" type="datetimeFigureOut">
              <a:rPr lang="es-ES"/>
              <a:pPr>
                <a:defRPr/>
              </a:pPr>
              <a:t>28/09/2012</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F02A9925-1699-4A03-921A-6B9D73F7DBD1}"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062FA68D-D75B-4895-9FD5-B5A96E0E66C0}" type="datetimeFigureOut">
              <a:rPr lang="es-ES"/>
              <a:pPr>
                <a:defRPr/>
              </a:pPr>
              <a:t>28/09/2012</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8ABD4FAA-2A04-411B-93F7-EB0D6BD11512}"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38C4B25-E1BA-4123-98F6-C3451734995E}" type="datetimeFigureOut">
              <a:rPr lang="es-ES"/>
              <a:pPr>
                <a:defRPr/>
              </a:pPr>
              <a:t>28/09/2012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EDCE2559-B70F-486C-AEA6-55E37A108DB7}"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D74033E-3A5B-46AF-A1D0-378426F0416C}" type="datetimeFigureOut">
              <a:rPr lang="es-ES"/>
              <a:pPr>
                <a:defRPr/>
              </a:pPr>
              <a:t>28/09/2012</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0748F393-C306-43A7-8540-7D0DD7315EB6}"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53FA356-9CCD-4F59-ADE0-102727AC0527}" type="datetimeFigureOut">
              <a:rPr lang="es-ES"/>
              <a:pPr>
                <a:defRPr/>
              </a:pPr>
              <a:t>28/09/2012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DCB3D8E-03EB-4482-AE05-3C74CCF16FE3}"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7"/>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OCTUBRE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SEGUIDORES DE JESÚS:</a:t>
                      </a:r>
                      <a:r>
                        <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ANDRÉS, JUAN, PEDRO, SANTIAGO, FELIPE</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IMPORTANCIA DEL GRUPO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AMISTAD</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CONFIANZA EN EL GRUPO Y EN EL SEÑOR</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SEGUIMIENTO DE JESÚS DEJANDO TODO</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Cuerda, algo pesado, biblias.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1179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Dinámica de grupo (importancia del grupo): </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rPr>
                        <a:t>La cuerda</a:t>
                      </a:r>
                      <a:r>
                        <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En un extremo de la cuerda se colocan 4 chicos del grupo y en el extremo opuesto solamente uno. Los 4 tiran de su extremo, venciendo al que está solo. El que está sólo irá aumentando su compañía hasta llegar a cuatro.</a:t>
                      </a:r>
                    </a:p>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sng" strike="noStrike" cap="none" normalizeH="0" baseline="0" smtClean="0">
                          <a:ln>
                            <a:noFill/>
                          </a:ln>
                          <a:solidFill>
                            <a:schemeClr val="tx1"/>
                          </a:solidFill>
                          <a:effectLst/>
                          <a:latin typeface="Comic Sans MS" pitchFamily="66" charset="0"/>
                          <a:ea typeface="Times New Roman" pitchFamily="18" charset="0"/>
                          <a:cs typeface="Calibri" pitchFamily="34" charset="0"/>
                        </a:rPr>
                        <a:t>La tonelada</a:t>
                      </a:r>
                      <a:r>
                        <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 Transportar algo pesado de un sitio a otro y hacerles ver que cuantos más participen antes se conseguirá acabar.</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Puesta en común con el grupo: </a:t>
                      </a:r>
                    </a:p>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Ventajas e inconvenientes de estar en grupo</a:t>
                      </a:r>
                    </a:p>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¿Qué importancia tiene el grupo?</a:t>
                      </a:r>
                    </a:p>
                    <a:p>
                      <a:pPr marL="0" marR="0" lvl="0" indent="0" algn="l" defTabSz="914400" rtl="0" eaLnBrk="1" fontAlgn="base" latinLnBrk="0" hangingPunct="1">
                        <a:lnSpc>
                          <a:spcPct val="115000"/>
                        </a:lnSpc>
                        <a:spcBef>
                          <a:spcPct val="0"/>
                        </a:spcBef>
                        <a:spcAft>
                          <a:spcPct val="0"/>
                        </a:spcAft>
                        <a:buClrTx/>
                        <a:buSzTx/>
                        <a:buFontTx/>
                        <a:buChar char="-"/>
                        <a:tabLst/>
                      </a:pPr>
                      <a:r>
                        <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¿Para qué actividades es mejor estar en grupo que estar solo?</a:t>
                      </a:r>
                    </a:p>
                    <a:p>
                      <a:pPr marL="0" marR="0" lvl="0" indent="0" algn="l" defTabSz="914400" rtl="0" eaLnBrk="1" fontAlgn="base" latinLnBrk="0" hangingPunct="1">
                        <a:lnSpc>
                          <a:spcPct val="115000"/>
                        </a:lnSpc>
                        <a:spcBef>
                          <a:spcPct val="0"/>
                        </a:spcBef>
                        <a:spcAft>
                          <a:spcPct val="0"/>
                        </a:spcAft>
                        <a:buClrTx/>
                        <a:buSzTx/>
                        <a:buFontTx/>
                        <a:buChar char="-"/>
                        <a:tabLst/>
                      </a:pP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Citas bíblicas: </a:t>
                      </a: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Jn 1, 35-42</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Como nosotros, Juan Bautista era catequista de Juan y Andrés. Los dos eran amigos. El catequista les lleva a Jesús (al igual que nosotros haremos con ellos este año) y ellos quieren contar con Jesús desde ese mismo momento.</a:t>
                      </a:r>
                    </a:p>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¿Queremos contar con Jesús este año?, él nos pregunta “¿qué buscáis?”…¿cuál es la respuesta de los alumnos a la pregunta que les hace Jesús? Se pone en común y se puede exponer en un mural.</a:t>
                      </a:r>
                    </a:p>
                    <a:p>
                      <a:pPr marL="0" marR="0" lvl="0" indent="0" algn="l" defTabSz="914400" rtl="0" eaLnBrk="1" fontAlgn="base" latinLnBrk="0" hangingPunct="1">
                        <a:lnSpc>
                          <a:spcPct val="115000"/>
                        </a:lnSpc>
                        <a:spcBef>
                          <a:spcPct val="0"/>
                        </a:spcBef>
                        <a:spcAft>
                          <a:spcPct val="0"/>
                        </a:spcAft>
                        <a:buClrTx/>
                        <a:buSzTx/>
                        <a:buFontTx/>
                        <a:buChar char="-"/>
                        <a:tabLst/>
                      </a:pP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r>
                        <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Oración de grupo u oración final (en la capilla a ser posible).</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 typeface="Symbol" pitchFamily="18" charset="2"/>
                        <a:buNone/>
                        <a:tabLst/>
                      </a:pPr>
                      <a:r>
                        <a:rPr kumimoji="0" lang="es-ES" sz="1000" b="1" i="0" u="sng" strike="noStrike" cap="none" normalizeH="0" baseline="0" smtClean="0">
                          <a:ln>
                            <a:noFill/>
                          </a:ln>
                          <a:solidFill>
                            <a:schemeClr val="tx1"/>
                          </a:solidFill>
                          <a:effectLst/>
                          <a:latin typeface="Comic Sans MS" pitchFamily="66" charset="0"/>
                          <a:ea typeface="Calibri" pitchFamily="34" charset="0"/>
                          <a:cs typeface="Times New Roman" pitchFamily="18"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5"/>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DICIEMBRE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SÍ DE MARÍA Y EL VERBO SE HIZO CARNE. NAVIDAD</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LA IMPORTANCIA DE SABER ESCUCHAR, A LOS DEMÁS Y A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LA DISPONIBILIDAD COMO RESPUESTA CRISTIANA AL HERMANO Y A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CONCOER Y ENTENDER UN POQUITO MÁS LO QUE SUPONE LA ENCARNACIÓN DE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PREPARAR EL CORAZÓN Y LA VIDA PARA EL MOMENTO EN QUE NAZCA JESÚS</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folios, rotuladores, bolígrafos, pesebre, bíblia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r h="4117975">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Celebración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Ambientación – canto de entrada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Cita bíblica: </a:t>
                      </a:r>
                      <a:r>
                        <a:rPr kumimoji="0" lang="es-ES" sz="1200" b="1" i="0" u="none" strike="noStrike" cap="none" normalizeH="0" baseline="0" smtClean="0">
                          <a:ln>
                            <a:noFill/>
                          </a:ln>
                          <a:solidFill>
                            <a:schemeClr val="tx1"/>
                          </a:solidFill>
                          <a:effectLst/>
                          <a:latin typeface="Comic Sans MS" pitchFamily="66" charset="0"/>
                        </a:rPr>
                        <a:t>Mt 2, 1-2 y 9-11 </a:t>
                      </a:r>
                      <a:r>
                        <a:rPr kumimoji="0" lang="es-ES" sz="1200" b="0" i="0" u="none" strike="noStrike" cap="none" normalizeH="0" baseline="0" smtClean="0">
                          <a:ln>
                            <a:noFill/>
                          </a:ln>
                          <a:solidFill>
                            <a:schemeClr val="tx1"/>
                          </a:solidFill>
                          <a:effectLst/>
                          <a:latin typeface="Comic Sans MS" pitchFamily="66" charset="0"/>
                        </a:rPr>
                        <a:t>(Reyes Magos)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SÍMBOLO: Los niños ponen paja en el pesebre con un papelito de compromiso para aportarle algo al niño Jesús (el presente que le llevamos nosotros al niño) durante la Navidad. Ej: Voy a poner la mesa todos los días, me comprometo a tirar la basura o sacar el perro…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Canto de algún villancico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5"/>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ENERO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NICODEMO. NACER DE NUEVO. ¡LA ALEGRÍA DE VIVIR!</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VALORAR LA VIDA Y ALEGRARSE DE ESTE GRAN REGALO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CAER EN LA CUENTA DE QUE HAY MUCHAS COSAS POR LAS QUE VALE LA PENA VIVIR</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CELEBRAR LA VIDA Y CORREGIR AQUELLO QUE NO AYUDA A VIVIRLA EN PLENITUD</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Fotocopias de la encuesta, bolígrafos,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r h="4117975">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Presentación de Nicodemo: </a:t>
                      </a:r>
                      <a:r>
                        <a:rPr kumimoji="0" lang="es-ES" sz="1000" b="1" i="0" u="none" strike="noStrike" cap="none" normalizeH="0" baseline="0" smtClean="0">
                          <a:ln>
                            <a:noFill/>
                          </a:ln>
                          <a:solidFill>
                            <a:schemeClr val="tx1"/>
                          </a:solidFill>
                          <a:effectLst/>
                          <a:latin typeface="Comic Sans MS" pitchFamily="66" charset="0"/>
                        </a:rPr>
                        <a:t>Jn 3</a:t>
                      </a:r>
                      <a:r>
                        <a:rPr kumimoji="0" lang="es-ES" sz="1000" b="0" i="0" u="none" strike="noStrike" cap="none" normalizeH="0" baseline="0" smtClean="0">
                          <a:ln>
                            <a:noFill/>
                          </a:ln>
                          <a:solidFill>
                            <a:schemeClr val="tx1"/>
                          </a:solidFill>
                          <a:effectLst/>
                          <a:latin typeface="Comic Sans MS" pitchFamily="66" charset="0"/>
                        </a:rPr>
                        <a:t>. Era un fariseo muy conocido entre los judíos y se ve con Jesús pero de noche porque no quiere que le vean. “Para ver el reino de Dios hay que nacer de nuevo”, le dice Jesús.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¿Qué relación hay entre “vale la pena vivir” y “nacer de nuevo”? No se puede nacer otra vez, pero siempre vale la pena ver el lado positivo de la vida, intentar cambiar…</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1" i="0" u="none" strike="noStrike" cap="none" normalizeH="0" baseline="0" smtClean="0">
                          <a:ln>
                            <a:noFill/>
                          </a:ln>
                          <a:solidFill>
                            <a:schemeClr val="tx1"/>
                          </a:solidFill>
                          <a:effectLst/>
                          <a:latin typeface="Comic Sans MS" pitchFamily="66" charset="0"/>
                        </a:rPr>
                        <a:t>Encuesta en la calle: </a:t>
                      </a:r>
                      <a:r>
                        <a:rPr kumimoji="0" lang="es-ES" sz="1000" b="0" i="0" u="none" strike="noStrike" cap="none" normalizeH="0" baseline="0" smtClean="0">
                          <a:ln>
                            <a:noFill/>
                          </a:ln>
                          <a:solidFill>
                            <a:schemeClr val="tx1"/>
                          </a:solidFill>
                          <a:effectLst/>
                          <a:latin typeface="Comic Sans MS" pitchFamily="66" charset="0"/>
                        </a:rPr>
                        <a:t>35-40 minutos (importante hacer saber a los niños que deben estar todos en la misma calle  y el catequista cerca de ellos)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Tres razones por las que merece la pena vivir</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Un momento importante vivido (alegre)</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Un momento importante vivido (triste)</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Para que la vida de todos fuera más feliz: ¿Qué quitarías?, ¿Qué dejarías?</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¿Te gustaría cambiar tu vida por la de otra persona?</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¿Merece la pena vivir? ¿Por qué?</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Calibri" pitchFamily="34" charset="0"/>
                        <a:buChar char="•"/>
                        <a:tabLst/>
                      </a:pPr>
                      <a:r>
                        <a:rPr kumimoji="0" lang="es-ES" sz="1000" b="0" i="0" u="none" strike="noStrike" cap="none" normalizeH="0" baseline="0" smtClean="0">
                          <a:ln>
                            <a:noFill/>
                          </a:ln>
                          <a:solidFill>
                            <a:schemeClr val="tx1"/>
                          </a:solidFill>
                          <a:effectLst/>
                          <a:latin typeface="Comic Sans MS" pitchFamily="66" charset="0"/>
                        </a:rPr>
                        <a:t>Leer las respuestas.</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Calibri"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36" name="Group 24"/>
          <p:cNvGraphicFramePr>
            <a:graphicFrameLocks noGrp="1"/>
          </p:cNvGraphicFramePr>
          <p:nvPr/>
        </p:nvGraphicFramePr>
        <p:xfrm>
          <a:off x="395288" y="219075"/>
          <a:ext cx="8424862" cy="6307138"/>
        </p:xfrm>
        <a:graphic>
          <a:graphicData uri="http://schemas.openxmlformats.org/drawingml/2006/table">
            <a:tbl>
              <a:tblPr/>
              <a:tblGrid>
                <a:gridCol w="2236787"/>
                <a:gridCol w="4622800"/>
                <a:gridCol w="1565275"/>
              </a:tblGrid>
              <a:tr h="2254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ENERO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r>
              <a:tr h="3540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NICODEMO. NACER DE NUEVO. ¡LA ALEGRÍA DE VIVIR!</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r>
              <a:tr h="7969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VALORAR LA VIDA Y ALEGRARSE DE ESTE GRAN REGALO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CAER EN LA CUENTA DE QUE HAY MUCHAS COSAS POR LAS QUE VALE LA PENA VIVIR</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CELEBRAR LA VIDA Y CORREGIR AQUELLO QUE NO AYUDA A VIVIRLA EN PLENITUD</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r>
              <a:tr h="254000">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resultados de las encuestas, cartulina y rotuladores para puesta común, cd player y canción celebra la vida, bíblia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r h="2555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r h="4421188">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alibri" pitchFamily="34" charset="0"/>
                        </a:rPr>
                        <a:t>Análisis de las encuestas en profundidad.</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alibri" pitchFamily="34" charset="0"/>
                      </a:endParaRPr>
                    </a:p>
                    <a:p>
                      <a:pPr marL="685800" marR="0" lvl="1"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alibri" pitchFamily="34" charset="0"/>
                        </a:rPr>
                        <a:t>¿Cómo ha respondido la gente?</a:t>
                      </a:r>
                    </a:p>
                    <a:p>
                      <a:pPr marL="685800" marR="0" lvl="1"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alibri" pitchFamily="34" charset="0"/>
                        </a:rPr>
                        <a:t>¿Ha tenido vergüenza al responder?</a:t>
                      </a:r>
                    </a:p>
                    <a:p>
                      <a:pPr marL="685800" marR="0" lvl="1"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alibri" pitchFamily="34" charset="0"/>
                        </a:rPr>
                        <a:t>Algún detalle curioso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alibri" pitchFamily="34" charset="0"/>
                        </a:rPr>
                        <a:t>Los alumnos irán señalando en grupos si las diferentes respuestas reflejan experiencias de alegría o dolor, esperanza o desilusión, si las personas creen que merece la pena vivir o no, lo que les hace feliz y lo que no….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alibri" pitchFamily="34" charset="0"/>
                        </a:rPr>
                        <a:t>Cada uno va expresando situaciones o momentos de su vida por los que tiene que dar gracias o momentos que les gustaría haber vivido de otro modo. Han de ser conscientes de que esos momentos que expresan forman parte de su historia personal y los ha ayudado a crecer como personas.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alibri" pitchFamily="34" charset="0"/>
                        </a:rPr>
                        <a:t>En esta sesión incidiremos en la vida que nos propone Jesús, él nos muestra un camino, un estilo de vivir que nos hace felices. Haremos, si es posible, referencia a alguna cita bíblica que nos muestre ese estilo de vida que nos enseña Jesús.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alibri" pitchFamily="34" charset="0"/>
                        </a:rPr>
                        <a:t>Citas bíblicas: </a:t>
                      </a:r>
                      <a:r>
                        <a:rPr kumimoji="0" lang="es-ES" sz="1000" b="1" i="0" u="none" strike="noStrike" cap="none" normalizeH="0" baseline="0" smtClean="0">
                          <a:ln>
                            <a:noFill/>
                          </a:ln>
                          <a:solidFill>
                            <a:schemeClr val="tx1"/>
                          </a:solidFill>
                          <a:effectLst/>
                          <a:latin typeface="Calibri" pitchFamily="34" charset="0"/>
                        </a:rPr>
                        <a:t>Jn 8, 12</a:t>
                      </a:r>
                      <a:r>
                        <a:rPr kumimoji="0" lang="es-ES" sz="1000" b="0" i="0" u="none" strike="noStrike" cap="none" normalizeH="0" baseline="0" smtClean="0">
                          <a:ln>
                            <a:noFill/>
                          </a:ln>
                          <a:solidFill>
                            <a:schemeClr val="tx1"/>
                          </a:solidFill>
                          <a:effectLst/>
                          <a:latin typeface="Calibri" pitchFamily="34" charset="0"/>
                        </a:rPr>
                        <a:t> “Yo soy la luz del mundo…” Jesús aporta luz a nuestra vida. Los cristianos tenemos suerte porque cuando tenemos dificultades tenemos la luz de Jesús que nos ayuda, los que no tienen fe no tienen a qué agarrarse y se sienten perdidos.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1"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1" i="0" u="none" strike="noStrike" cap="none" normalizeH="0" baseline="0" smtClean="0">
                          <a:ln>
                            <a:noFill/>
                          </a:ln>
                          <a:solidFill>
                            <a:schemeClr val="tx1"/>
                          </a:solidFill>
                          <a:effectLst/>
                          <a:latin typeface="Calibri" pitchFamily="34" charset="0"/>
                        </a:rPr>
                        <a:t>“Celebra la vida”</a:t>
                      </a:r>
                      <a:r>
                        <a:rPr kumimoji="0" lang="es-ES" sz="1000" b="0" i="0" u="none" strike="noStrike" cap="none" normalizeH="0" baseline="0" smtClean="0">
                          <a:ln>
                            <a:noFill/>
                          </a:ln>
                          <a:solidFill>
                            <a:schemeClr val="tx1"/>
                          </a:solidFill>
                          <a:effectLst/>
                          <a:latin typeface="Calibri" pitchFamily="34" charset="0"/>
                        </a:rPr>
                        <a:t> Axel: Disco forum</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alibri" pitchFamily="34"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60"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16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ENERO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r>
              <a:tr h="3175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NICODEMO. NACER DE NUEVO. ¡LA ALEGRÍA DE VIVIR!</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r>
              <a:tr h="1198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VALORAR LA VIDA Y ALEGRARSE DE ESTE GRAN REGALO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CAER EN LA CUENTA DE QUE HAY MUCHAS COSAS POR LAS QUE VALE LA PENA VIVIR</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CELEBRAR LA VIDA Y CORREGIR AQUELLO QUE NO AYUDA A VIVIRLA EN PLENITUD</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r>
              <a:tr h="39052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fotocopias pag 58 y 63, cartulinas, tijeras, pegamento, revistas, fotografías personales, papel de pegatina, folios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r h="2301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r h="396716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 58 y doc. p. 63: Actitudes de Jesús ante la vida </a:t>
                      </a:r>
                    </a:p>
                    <a:p>
                      <a:pPr marL="1143000" marR="0" lvl="2"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omic Sans MS" pitchFamily="66" charset="0"/>
                        </a:rPr>
                        <a:t>Collage, mural, PPT: ¿Qué queremos vivir, qué no queremos vivir y a qué nos compromete la vida?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(Haremos un extenso mural en el que expongamos como título:  </a:t>
                      </a:r>
                      <a:r>
                        <a:rPr kumimoji="0" lang="es-ES" sz="1000" b="1" i="0" u="none" strike="noStrike" cap="none" normalizeH="0" baseline="0" smtClean="0">
                          <a:ln>
                            <a:noFill/>
                          </a:ln>
                          <a:solidFill>
                            <a:schemeClr val="tx1"/>
                          </a:solidFill>
                          <a:effectLst/>
                          <a:latin typeface="Comic Sans MS" pitchFamily="66" charset="0"/>
                        </a:rPr>
                        <a:t>LA GRAN FIESTA DE LA VIDA.</a:t>
                      </a: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omic Sans MS" pitchFamily="66" charset="0"/>
                        </a:rPr>
                        <a:t> </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Cada uno colocará una fotografía (solicitada en la sesión anterior) de un momento de su vida que quiera compartir con los demás.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omic Sans MS" pitchFamily="66" charset="0"/>
                        </a:rPr>
                        <a:t> </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Adornaremos la clase y compartiremos aquello que hemos traído para invitar a los demás.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none" strike="noStrike" cap="none" normalizeH="0" baseline="0" smtClean="0">
                          <a:ln>
                            <a:noFill/>
                          </a:ln>
                          <a:solidFill>
                            <a:schemeClr val="tx1"/>
                          </a:solidFill>
                          <a:effectLst/>
                          <a:latin typeface="Comic Sans MS" pitchFamily="66" charset="0"/>
                        </a:rPr>
                        <a:t> </a:t>
                      </a: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Mientras disfrutamos de la sesión, en pequeños grupos elaboraremos: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omic Sans MS" pitchFamily="66" charset="0"/>
                        </a:rPr>
                        <a:t> </a:t>
                      </a:r>
                    </a:p>
                    <a:p>
                      <a:pPr marL="685800" marR="0" lvl="1"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Pegatinas en las que se refleje aquello sobre lo que reflexionamos en la sesión anterior y que después podemos añadir al mural</a:t>
                      </a:r>
                    </a:p>
                    <a:p>
                      <a:pPr marL="228600" marR="0" lvl="0" indent="-228600" algn="l" defTabSz="914400" rtl="0" eaLnBrk="1" fontAlgn="base" latinLnBrk="0" hangingPunct="1">
                        <a:lnSpc>
                          <a:spcPct val="100000"/>
                        </a:lnSpc>
                        <a:spcBef>
                          <a:spcPct val="0"/>
                        </a:spcBef>
                        <a:spcAft>
                          <a:spcPct val="0"/>
                        </a:spcAft>
                        <a:buClrTx/>
                        <a:buSzTx/>
                        <a:buFont typeface="+mj-lt"/>
                        <a:buNone/>
                        <a:tabLst/>
                      </a:pPr>
                      <a:r>
                        <a:rPr kumimoji="0" lang="es-ES" sz="1000" b="0" i="0" u="none" strike="noStrike" cap="none" normalizeH="0" baseline="0" smtClean="0">
                          <a:ln>
                            <a:noFill/>
                          </a:ln>
                          <a:solidFill>
                            <a:schemeClr val="tx1"/>
                          </a:solidFill>
                          <a:effectLst/>
                          <a:latin typeface="Comic Sans MS" pitchFamily="66" charset="0"/>
                        </a:rPr>
                        <a:t>            Ej: Si a la vida porque…Queremos vivir porque….Nos comprometemos…..</a:t>
                      </a:r>
                    </a:p>
                    <a:p>
                      <a:pPr marL="685800" marR="0" lvl="1" indent="-228600" algn="l" defTabSz="914400" rtl="0" eaLnBrk="1" fontAlgn="base" latinLnBrk="0" hangingPunct="1">
                        <a:lnSpc>
                          <a:spcPct val="100000"/>
                        </a:lnSpc>
                        <a:spcBef>
                          <a:spcPct val="0"/>
                        </a:spcBef>
                        <a:spcAft>
                          <a:spcPct val="0"/>
                        </a:spcAft>
                        <a:buClrTx/>
                        <a:buSzTx/>
                        <a:buFont typeface="Calibri" pitchFamily="34" charset="0"/>
                        <a:buAutoNum type="arabicPeriod" startAt="2"/>
                        <a:tabLst/>
                      </a:pPr>
                      <a:r>
                        <a:rPr kumimoji="0" lang="es-ES" sz="1000" b="0" i="0" u="none" strike="noStrike" cap="none" normalizeH="0" baseline="0" smtClean="0">
                          <a:ln>
                            <a:noFill/>
                          </a:ln>
                          <a:solidFill>
                            <a:schemeClr val="tx1"/>
                          </a:solidFill>
                          <a:effectLst/>
                          <a:latin typeface="Comic Sans MS" pitchFamily="66" charset="0"/>
                        </a:rPr>
                        <a:t>Peticiones </a:t>
                      </a:r>
                    </a:p>
                    <a:p>
                      <a:pPr marL="685800" marR="0" lvl="1" indent="-228600" algn="l" defTabSz="914400" rtl="0" eaLnBrk="1" fontAlgn="base" latinLnBrk="0" hangingPunct="1">
                        <a:lnSpc>
                          <a:spcPct val="100000"/>
                        </a:lnSpc>
                        <a:spcBef>
                          <a:spcPct val="0"/>
                        </a:spcBef>
                        <a:spcAft>
                          <a:spcPct val="0"/>
                        </a:spcAft>
                        <a:buClrTx/>
                        <a:buSzTx/>
                        <a:buFont typeface="Calibri" pitchFamily="34" charset="0"/>
                        <a:buAutoNum type="arabicPeriod" startAt="2"/>
                        <a:tabLst/>
                      </a:pPr>
                      <a:r>
                        <a:rPr kumimoji="0" lang="es-ES" sz="1000" b="0" i="0" u="none" strike="noStrike" cap="none" normalizeH="0" baseline="0" smtClean="0">
                          <a:ln>
                            <a:noFill/>
                          </a:ln>
                          <a:solidFill>
                            <a:schemeClr val="tx1"/>
                          </a:solidFill>
                          <a:effectLst/>
                          <a:latin typeface="Comic Sans MS" pitchFamily="66" charset="0"/>
                        </a:rPr>
                        <a:t>Acciones de gracias por nuestra vida y la de los demás, por las personas que nos ayudan a vivir y favorecen nuestra vida….</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En base al tiempo del que se disponga, puede proponerse a los alumnos que salgan a la calle a repartir algunas de estas pegatinas y después mencionar si las personas han demostrado sorpresa o ha habido alguna anécdota curiosa)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84"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00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FEBRERO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r>
              <a:tr h="3016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NICODEMO. NACER DE NUEVO. ¡LA ALEGRÍA DE VIVIR!</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4/4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r>
              <a:tr h="1444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VALORAR LA VIDA Y ALEGRARSE DE ESTE GRAN REGALO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CAER EN LA CUENTA DE QUE HAY MUCHAS COSAS POR LAS QUE VALE LA PENA VIVIR</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CELEBRAR LA VIDA Y CORREGIR AQUELLO QUE NO AYUDA A VIVIRLA EN PLENITUD</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r>
              <a:tr h="3714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globos, papel recortado en tiras, rotuladores,… comida para compartir, bíblia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r h="2174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r h="377031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Celebración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Ambientación p.59</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Lectura del evangelio </a:t>
                      </a:r>
                      <a:r>
                        <a:rPr kumimoji="0" lang="es-ES" sz="1000" b="1" i="0" u="none" strike="noStrike" cap="none" normalizeH="0" baseline="0" smtClean="0">
                          <a:ln>
                            <a:noFill/>
                          </a:ln>
                          <a:solidFill>
                            <a:schemeClr val="tx1"/>
                          </a:solidFill>
                          <a:effectLst/>
                          <a:latin typeface="Comic Sans MS" pitchFamily="66" charset="0"/>
                        </a:rPr>
                        <a:t>Jn 3, 1-8</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Símbolo: Un globo en el que se meta un papel en el que ponga (“Deseo que tu vida sea…”) se infla el globo y se suelta y lo coge otro compañero para ver cuál es el deseo.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Padre nuestro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Canción o salmo de gracias sobre la vida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Ágape con los niños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0F89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19075"/>
          <a:ext cx="8424862" cy="5984875"/>
        </p:xfrm>
        <a:graphic>
          <a:graphicData uri="http://schemas.openxmlformats.org/drawingml/2006/table">
            <a:tbl>
              <a:tblPr/>
              <a:tblGrid>
                <a:gridCol w="2236787"/>
                <a:gridCol w="4622800"/>
                <a:gridCol w="1565275"/>
              </a:tblGrid>
              <a:tr h="2000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MARZO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r>
              <a:tr h="3016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SAN JOSÉ</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1/2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r>
              <a:tr h="11239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Comic Sans MS" pitchFamily="66" charset="0"/>
                        </a:rPr>
                        <a:t>● HOMBRE PRUDENTE</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Comic Sans MS" pitchFamily="66" charset="0"/>
                        </a:rPr>
                        <a:t>● HOMBRE JUSTO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Comic Sans MS" pitchFamily="66" charset="0"/>
                        </a:rPr>
                        <a:t>● HOMBRE SENCILLO Y HUMILDE</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Comic Sans MS" pitchFamily="66" charset="0"/>
                        </a:rPr>
                        <a:t>● HOMBRE OBEDIENTE A DIOS Y ABIERTO A SUS PLANES</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r>
              <a:tr h="3714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Biblia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hMerge="1">
                  <a:txBody>
                    <a:bodyPr/>
                    <a:lstStyle/>
                    <a:p>
                      <a:endParaRPr lang="es-ES"/>
                    </a:p>
                  </a:txBody>
                  <a:tcPr/>
                </a:tc>
              </a:tr>
              <a:tr h="2174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hMerge="1">
                  <a:txBody>
                    <a:bodyPr/>
                    <a:lstStyle/>
                    <a:p>
                      <a:endParaRPr lang="es-ES"/>
                    </a:p>
                  </a:txBody>
                  <a:tcPr/>
                </a:tc>
              </a:tr>
              <a:tr h="377031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Planteamiento del tema: humildad, no querer ser el protagonista…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Se le da la Biblia a los niños. En dos grupos </a:t>
                      </a:r>
                      <a:r>
                        <a:rPr kumimoji="0" lang="es-ES" sz="1000" b="1" i="0" u="none" strike="noStrike" cap="none" normalizeH="0" baseline="0" smtClean="0">
                          <a:ln>
                            <a:noFill/>
                          </a:ln>
                          <a:solidFill>
                            <a:schemeClr val="tx1"/>
                          </a:solidFill>
                          <a:effectLst/>
                          <a:latin typeface="Comic Sans MS" pitchFamily="66" charset="0"/>
                        </a:rPr>
                        <a:t>(Mt 1 y 2 y Lc 1 y 2)</a:t>
                      </a:r>
                      <a:r>
                        <a:rPr kumimoji="0" lang="es-ES" sz="1000" b="0" i="0" u="none" strike="noStrike" cap="none" normalizeH="0" baseline="0" smtClean="0">
                          <a:ln>
                            <a:noFill/>
                          </a:ln>
                          <a:solidFill>
                            <a:schemeClr val="tx1"/>
                          </a:solidFill>
                          <a:effectLst/>
                          <a:latin typeface="Comic Sans MS" pitchFamily="66" charset="0"/>
                        </a:rPr>
                        <a:t> tienen que buscar alguna frase que dijese San José (es mejor concretar pasajes concretos de Mt y Lc para que los niños no se cansen buscando). Se darán cuenta de que no habla, de que se mantiene en un segundo plano y no quiere ser el protagonista. No encontrarán nada.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1143000" marR="0" lvl="2"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omic Sans MS" pitchFamily="66" charset="0"/>
                        </a:rPr>
                        <a:t>     ¿Era San José importante en la vida de Jesús?, teniendo San José el papel tan importante que tiene en la vida de Jesús, ¿por qué creéis que no interviene en la Biblia?, ¿por qué muestra esa actitud?</a:t>
                      </a:r>
                    </a:p>
                    <a:p>
                      <a:pPr marL="1143000" marR="0" lvl="2"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En su día a día cuando hacéis algo bueno, ¿os gusta que se os reconozca el trabajo que habéis hecho?, ¿reconocemos las cosas buenas que nos hacen a nosotros?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Durante esa semana deberán fijarse en las cosas buenas que hacen las personas de su entorno (familia, profesores)…ejemplo: ayer mi madre cuidó de mi abuela o me hizo la cama y nadie la ha dicho gracias. Harán una lista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19075"/>
          <a:ext cx="8424862" cy="5984875"/>
        </p:xfrm>
        <a:graphic>
          <a:graphicData uri="http://schemas.openxmlformats.org/drawingml/2006/table">
            <a:tbl>
              <a:tblPr/>
              <a:tblGrid>
                <a:gridCol w="2236787"/>
                <a:gridCol w="4622800"/>
                <a:gridCol w="1565275"/>
              </a:tblGrid>
              <a:tr h="2000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MARZO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r>
              <a:tr h="3016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SAN JOSÉ</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2/2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r>
              <a:tr h="11239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Comic Sans MS" pitchFamily="66" charset="0"/>
                        </a:rPr>
                        <a:t>● HOMBRE PRUDENTE</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Comic Sans MS" pitchFamily="66" charset="0"/>
                        </a:rPr>
                        <a:t>● HOMBRE JUSTO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Comic Sans MS" pitchFamily="66" charset="0"/>
                        </a:rPr>
                        <a:t>● HOMBRE SENCILLO Y HUMILDE</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smtClean="0">
                          <a:ln>
                            <a:noFill/>
                          </a:ln>
                          <a:solidFill>
                            <a:schemeClr val="tx1"/>
                          </a:solidFill>
                          <a:effectLst/>
                          <a:latin typeface="Comic Sans MS" pitchFamily="66" charset="0"/>
                        </a:rPr>
                        <a:t>● HOMBRE OBEDIENTE A DIOS Y ABIERTO A SUS PLANES</a:t>
                      </a:r>
                    </a:p>
                    <a:p>
                      <a:pPr marL="0" marR="0" lvl="0" indent="0" algn="l" defTabSz="914400" rtl="0" eaLnBrk="1" fontAlgn="base" latinLnBrk="0" hangingPunct="1">
                        <a:lnSpc>
                          <a:spcPct val="115000"/>
                        </a:lnSpc>
                        <a:spcBef>
                          <a:spcPct val="0"/>
                        </a:spcBef>
                        <a:spcAft>
                          <a:spcPct val="0"/>
                        </a:spcAft>
                        <a:buClrTx/>
                        <a:buSzTx/>
                        <a:buFont typeface="Symbol" pitchFamily="18" charset="2"/>
                        <a:buChar char=""/>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r>
              <a:tr h="37147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Folios, bolígrafos, sobres, sellos, bíblia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hMerge="1">
                  <a:txBody>
                    <a:bodyPr/>
                    <a:lstStyle/>
                    <a:p>
                      <a:endParaRPr lang="es-ES"/>
                    </a:p>
                  </a:txBody>
                  <a:tcPr/>
                </a:tc>
              </a:tr>
              <a:tr h="2174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hMerge="1">
                  <a:txBody>
                    <a:bodyPr/>
                    <a:lstStyle/>
                    <a:p>
                      <a:endParaRPr lang="es-ES"/>
                    </a:p>
                  </a:txBody>
                  <a:tcPr/>
                </a:tc>
              </a:tr>
              <a:tr h="377031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Lectura: </a:t>
                      </a:r>
                      <a:r>
                        <a:rPr kumimoji="0" lang="es-ES" sz="1200" b="1" i="0" u="none" strike="noStrike" cap="none" normalizeH="0" baseline="0" smtClean="0">
                          <a:ln>
                            <a:noFill/>
                          </a:ln>
                          <a:solidFill>
                            <a:schemeClr val="tx1"/>
                          </a:solidFill>
                          <a:effectLst/>
                          <a:latin typeface="Comic Sans MS" pitchFamily="66" charset="0"/>
                        </a:rPr>
                        <a:t>Lc 2, 41-52</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Los alumnos ven cómo los padres de Jesús se preocupan por él.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Dinámica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1143000" marR="0" lvl="2"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0" i="0" u="none" strike="noStrike" cap="none" normalizeH="0" baseline="0" smtClean="0">
                          <a:ln>
                            <a:noFill/>
                          </a:ln>
                          <a:solidFill>
                            <a:schemeClr val="tx1"/>
                          </a:solidFill>
                          <a:effectLst/>
                          <a:latin typeface="Comic Sans MS" pitchFamily="66" charset="0"/>
                        </a:rPr>
                        <a:t>     Escribir una carta a los padres agradeciéndoles todo lo bueno que hacen por la familia y por ellos, comprar sellos y mandarlas por correo</a:t>
                      </a:r>
                    </a:p>
                    <a:p>
                      <a:pPr marL="1143000" marR="0" lvl="2"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B9EF4"/>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56"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16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CUARESMA</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r>
              <a:tr h="3175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LA ADÚLTERA. EL PERDÓN</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1/3</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r>
              <a:tr h="1198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CAER EN LA CUENTA DE QUE JUZGAMOS A LOS DEMÁS SIN PRUEBAS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SABER QUE EL SEÑOR SIEMPRE NOS PERDONA Y ES SIEMPRE MISERICORDIOSO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ANTES DE VER EL PECADO DE LOS DEMÁS DEBEMOS MIRARNOS POR DENTRO, NADIE HAY PERFECTO.</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r>
              <a:tr h="39052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haber dado la semana pasada instrucciones sobre el teatro del juicio</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r h="2301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2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2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r h="396716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Introducción al perdón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Dinámica de grupo: </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800100" marR="0" lvl="1" indent="-3429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none" strike="noStrike" cap="none" normalizeH="0" baseline="0" smtClean="0">
                          <a:ln>
                            <a:noFill/>
                          </a:ln>
                          <a:solidFill>
                            <a:schemeClr val="tx1"/>
                          </a:solidFill>
                          <a:effectLst/>
                          <a:latin typeface="Comic Sans MS" pitchFamily="66" charset="0"/>
                        </a:rPr>
                        <a:t>El juicio: </a:t>
                      </a:r>
                      <a:r>
                        <a:rPr kumimoji="0" lang="es-ES" sz="1000" b="0" i="0" u="none" strike="noStrike" cap="none" normalizeH="0" baseline="0" smtClean="0">
                          <a:ln>
                            <a:noFill/>
                          </a:ln>
                          <a:solidFill>
                            <a:schemeClr val="tx1"/>
                          </a:solidFill>
                          <a:effectLst/>
                          <a:latin typeface="Comic Sans MS" pitchFamily="66" charset="0"/>
                        </a:rPr>
                        <a:t>los alumnos representan a varios personajes (ladrón, juez, acusación, testigos, y defensor)</a:t>
                      </a:r>
                    </a:p>
                    <a:p>
                      <a:pPr marL="800100" marR="0" lvl="1" indent="-3429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Conclusión: Acusamos sin saber, sin tener conocimiento. ¿Cómo se siente el acusado al ser juzgado injustamente?, ¿se le ha dado la posibilidad al acusado de cambiar su actitud, de rectificar su conducta?, ¿había pruebas suficientes para acusarlo?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Los niños plantean experiencias que hayan vivido en clase de injusticia y acusación infundada con respecto a uno o varios compañeros de clase. Rechazamos al compañero por ser distinto, discriminamos…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4"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16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CUARESMA</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r>
              <a:tr h="3175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LA ADÚLTERA. EL PERDÓN</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r>
              <a:tr h="1198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CAER EN LA CUENTA DE QUE JUZGAMOS A LOS DEMÁS SIN PRUEBAS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SABER QUE EL SEÑOR SIEMPRE NOS PERDONA Y ES SIEMPRE MISERICORDIOSO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ANTES DE VER EL PECADO DE LOS DEMÁS DEBEMOS MIRARNOS POR DENTRO, NADIE HAY PERFECTO.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r>
              <a:tr h="39052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fotocopias cuento y preguntas de la pag 61 y 62 del libro Llenos del Espíritu</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r h="2301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2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2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r h="396716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LIBRO: Llenos del espíritu 1. </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p.60 dinámica, p.61 cuento, p.62 preguntas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Leemos la lectura de la adúltera con los alumnos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28"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16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CUARESMA</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r>
              <a:tr h="3175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LA ADÚLTERA. EL PERDÓN</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r>
              <a:tr h="1198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CAER EN LA CUENTA DE QUE JUZGAMOS A LOS DEMÁS SIN PRUEBAS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SABER QUE EL SEÑOR SIEMPRE NOS PERDONA Y ES SIEMPRE MISERICORDIOSO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ANTES DE VER EL PECADO DE LOS DEMÁS DEBEMOS MIRARNOS POR DENTRO, NADIE HAY PERFECTO.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r>
              <a:tr h="39052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Muchas piedras, pueden ser piedras de colores de las que se usan en peceras, pulseras, fotocopias del salmo y la lectura, bíblia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r h="2301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2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2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r h="396716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alibri" pitchFamily="34"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Celebración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Ambientación, canto de bienvenida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Símbolo: Si hemos dicho mentiras, si hemos ofendido (el catequista va diciendo pecados)…tenemos que coger una piedra. Si somos capaces de pedir perdón entonces nos libraremos del peso de las piedras.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1" i="0" u="none" strike="noStrike" cap="none" normalizeH="0" baseline="0" smtClean="0">
                          <a:ln>
                            <a:noFill/>
                          </a:ln>
                          <a:solidFill>
                            <a:schemeClr val="tx1"/>
                          </a:solidFill>
                          <a:effectLst/>
                          <a:latin typeface="Comic Sans MS" pitchFamily="66" charset="0"/>
                        </a:rPr>
                        <a:t>Simbolo</a:t>
                      </a:r>
                      <a:r>
                        <a:rPr kumimoji="0" lang="es-ES" sz="1200" b="0" i="0" u="none" strike="noStrike" cap="none" normalizeH="0" baseline="0" smtClean="0">
                          <a:ln>
                            <a:noFill/>
                          </a:ln>
                          <a:solidFill>
                            <a:schemeClr val="tx1"/>
                          </a:solidFill>
                          <a:effectLst/>
                          <a:latin typeface="Comic Sans MS" pitchFamily="66" charset="0"/>
                        </a:rPr>
                        <a:t>: una pulsera donde ponga perdón y se comprometan a perdonar.</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Citas bíblicas: </a:t>
                      </a:r>
                      <a:r>
                        <a:rPr kumimoji="0" lang="es-ES" sz="1200" b="1" i="0" u="none" strike="noStrike" cap="none" normalizeH="0" baseline="0" smtClean="0">
                          <a:ln>
                            <a:noFill/>
                          </a:ln>
                          <a:solidFill>
                            <a:schemeClr val="tx1"/>
                          </a:solidFill>
                          <a:effectLst/>
                          <a:latin typeface="Comic Sans MS" pitchFamily="66" charset="0"/>
                        </a:rPr>
                        <a:t>Lc 15, 11-32</a:t>
                      </a:r>
                      <a:r>
                        <a:rPr kumimoji="0" lang="es-ES" sz="1200" b="0" i="0" u="none" strike="noStrike" cap="none" normalizeH="0" baseline="0" smtClean="0">
                          <a:ln>
                            <a:noFill/>
                          </a:ln>
                          <a:solidFill>
                            <a:schemeClr val="tx1"/>
                          </a:solidFill>
                          <a:effectLst/>
                          <a:latin typeface="Comic Sans MS" pitchFamily="66" charset="0"/>
                        </a:rPr>
                        <a:t> (El hijo pródigo)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Oración sobre el perdón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493"/>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7"/>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OCTUBRE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SEGUIDORES DE JESÚS:</a:t>
                      </a:r>
                      <a:r>
                        <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ANDRÉS, JUAN, PEDRO, SANTIAGO, FELIPE</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IMPORTANCIA DEL GRUPO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AMISTAD</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CONFIANZA EN EL GRUPO Y EN EL SEÑOR</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SEGUIMIENTO DE JESÚS DEJANDO TODO</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vendas para los ojos, biblias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117975">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2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        Dinámica grupal:</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rPr>
                        <a:t> </a:t>
                      </a:r>
                      <a:r>
                        <a:rPr kumimoji="0" lang="es-ES" sz="1000" b="1" i="0" u="sng" strike="noStrike" cap="none" normalizeH="0" baseline="0" smtClean="0">
                          <a:ln>
                            <a:noFill/>
                          </a:ln>
                          <a:solidFill>
                            <a:schemeClr val="tx1"/>
                          </a:solidFill>
                          <a:effectLst/>
                          <a:latin typeface="Comic Sans MS" pitchFamily="66" charset="0"/>
                        </a:rPr>
                        <a:t>El ciego</a:t>
                      </a:r>
                      <a:r>
                        <a:rPr kumimoji="0" lang="es-ES" sz="1000" b="0" i="0" u="none" strike="noStrike" cap="none" normalizeH="0" baseline="0" smtClean="0">
                          <a:ln>
                            <a:noFill/>
                          </a:ln>
                          <a:solidFill>
                            <a:schemeClr val="tx1"/>
                          </a:solidFill>
                          <a:effectLst/>
                          <a:latin typeface="Comic Sans MS" pitchFamily="66" charset="0"/>
                        </a:rPr>
                        <a:t>: La mitad de los chicos y chicas del grupo se vendarán los ojos y tendrán que dejarse guiar por sus compañeros.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         Puesta en común con el grupo:</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rPr>
                        <a:t>-  ¿Has sentido miedo?</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000" b="0" i="0" u="none" strike="noStrike" cap="none" normalizeH="0" baseline="0" smtClean="0">
                          <a:ln>
                            <a:noFill/>
                          </a:ln>
                          <a:solidFill>
                            <a:schemeClr val="tx1"/>
                          </a:solidFill>
                          <a:effectLst/>
                          <a:latin typeface="Comic Sans MS" pitchFamily="66" charset="0"/>
                        </a:rPr>
                        <a:t>¿confiabas en el compañero que te guiaba?...</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        Citas bíblicas: </a:t>
                      </a:r>
                      <a:r>
                        <a:rPr kumimoji="0" lang="es-ES" sz="1000" b="1" i="0" u="none" strike="noStrike" cap="none" normalizeH="0" baseline="0" smtClean="0">
                          <a:ln>
                            <a:noFill/>
                          </a:ln>
                          <a:solidFill>
                            <a:schemeClr val="tx1"/>
                          </a:solidFill>
                          <a:effectLst/>
                          <a:latin typeface="Comic Sans MS" pitchFamily="66" charset="0"/>
                        </a:rPr>
                        <a:t>Lc 5, 1-11</a:t>
                      </a: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rPr>
                        <a:t>-  Confianza en Jesús y confianza en los compañeros del grupo que nos ayudan en las dificultades que surgen en la barca.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rPr>
                        <a:t>-  ¿Creéis que Jesús confía en vosotros?, ¿en qué confía?, ¿confiáis en Jesús?</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rPr>
                        <a:t>-  Experiencia de confianza que hayan tenido en los amigos, la familia y en Jesús…</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rPr>
                        <a:t>-  ¿Qué hacemos y qué le contamos a un amigo con el que tenemos mucha confianza?, si Jesús es mi amigo, ¿en qué se nota que es mi amigo?, ¿le cuento las mismas cosas?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       Oración de grupo (en la capilla a ser posible)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52"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16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ABRIL</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r>
              <a:tr h="3175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JOVEN RICO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r>
              <a:tr h="1198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tab pos="1143000" algn="l"/>
                        </a:tabLst>
                      </a:pPr>
                      <a:r>
                        <a:rPr kumimoji="0" lang="es-ES" sz="1200" b="0" i="0" u="none" strike="noStrike" cap="none" normalizeH="0" baseline="0" smtClean="0">
                          <a:ln>
                            <a:noFill/>
                          </a:ln>
                          <a:solidFill>
                            <a:schemeClr val="tx1"/>
                          </a:solidFill>
                          <a:effectLst/>
                          <a:latin typeface="Comic Sans MS" pitchFamily="66" charset="0"/>
                        </a:rPr>
                        <a:t>CIERRE VS APERTURA A LOS PLANES DE DIOS</a:t>
                      </a: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tab pos="1143000" algn="l"/>
                        </a:tabLst>
                      </a:pPr>
                      <a:r>
                        <a:rPr kumimoji="0" lang="es-ES" sz="1200" b="0" i="0" u="none" strike="noStrike" cap="none" normalizeH="0" baseline="0" smtClean="0">
                          <a:ln>
                            <a:noFill/>
                          </a:ln>
                          <a:solidFill>
                            <a:schemeClr val="tx1"/>
                          </a:solidFill>
                          <a:effectLst/>
                          <a:latin typeface="Comic Sans MS" pitchFamily="66" charset="0"/>
                        </a:rPr>
                        <a:t>TRISTEZA VS ALEGRÍA DE SEGUIR A JESÚS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r>
              <a:tr h="39052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Material de la actividad páginas 36 y 37 del libro LLENOS DEL ESPÍRITU 1</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r h="2301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2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2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r h="396716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Hacer la actividad de las paginas 36 y 37 del libro  (LLENOS DEL ESPIRITU 1)</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Lectura del joven rico: </a:t>
                      </a:r>
                      <a:r>
                        <a:rPr kumimoji="0" lang="es-ES" sz="1200" b="1" i="0" u="none" strike="noStrike" cap="none" normalizeH="0" baseline="0" smtClean="0">
                          <a:ln>
                            <a:noFill/>
                          </a:ln>
                          <a:solidFill>
                            <a:schemeClr val="tx1"/>
                          </a:solidFill>
                          <a:effectLst/>
                          <a:latin typeface="Comic Sans MS" pitchFamily="66" charset="0"/>
                        </a:rPr>
                        <a:t>Mt 19, 16-22</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Preguntas tipo: ¿por qué el joven rico se fue triste?</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76"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16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ABRIL</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r>
              <a:tr h="3175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JOVEN RICO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r>
              <a:tr h="1198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tab pos="1143000" algn="l"/>
                        </a:tabLst>
                      </a:pPr>
                      <a:r>
                        <a:rPr kumimoji="0" lang="es-ES" sz="1200" b="0" i="0" u="none" strike="noStrike" cap="none" normalizeH="0" baseline="0" smtClean="0">
                          <a:ln>
                            <a:noFill/>
                          </a:ln>
                          <a:solidFill>
                            <a:schemeClr val="tx1"/>
                          </a:solidFill>
                          <a:effectLst/>
                          <a:latin typeface="Comic Sans MS" pitchFamily="66" charset="0"/>
                        </a:rPr>
                        <a:t>CIERRE VS APERTURA A LOS PLANES DE DIOS</a:t>
                      </a: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tab pos="1143000" algn="l"/>
                        </a:tabLst>
                      </a:pPr>
                      <a:r>
                        <a:rPr kumimoji="0" lang="es-ES" sz="1200" b="0" i="0" u="none" strike="noStrike" cap="none" normalizeH="0" baseline="0" smtClean="0">
                          <a:ln>
                            <a:noFill/>
                          </a:ln>
                          <a:solidFill>
                            <a:schemeClr val="tx1"/>
                          </a:solidFill>
                          <a:effectLst/>
                          <a:latin typeface="Comic Sans MS" pitchFamily="66" charset="0"/>
                        </a:rPr>
                        <a:t>TRISTEZA VS ALEGRÍA DE SEGUIR A JESÚS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r>
              <a:tr h="39052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PELÍCULA CHEQUE EN BLANCO, PROYECTOR, ORDENADOR, ALTAVOCES,…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r h="2301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2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2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r h="396716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Seleccionar fragmentos de la película CHEQUE EN BLANCO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Hacer preguntas para reflexionar sobre las escenas vistas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600"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16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ABRIL</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r>
              <a:tr h="3175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JOVEN RICO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r>
              <a:tr h="1198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tab pos="1143000" algn="l"/>
                        </a:tabLst>
                      </a:pPr>
                      <a:r>
                        <a:rPr kumimoji="0" lang="es-ES" sz="1200" b="0" i="0" u="none" strike="noStrike" cap="none" normalizeH="0" baseline="0" smtClean="0">
                          <a:ln>
                            <a:noFill/>
                          </a:ln>
                          <a:solidFill>
                            <a:schemeClr val="tx1"/>
                          </a:solidFill>
                          <a:effectLst/>
                          <a:latin typeface="Comic Sans MS" pitchFamily="66" charset="0"/>
                        </a:rPr>
                        <a:t>CIERRE VS APERTURA A LOS PLANES DE DIOS</a:t>
                      </a: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tab pos="1143000" algn="l"/>
                        </a:tabLst>
                      </a:pPr>
                      <a:r>
                        <a:rPr kumimoji="0" lang="es-ES" sz="1200" b="0" i="0" u="none" strike="noStrike" cap="none" normalizeH="0" baseline="0" smtClean="0">
                          <a:ln>
                            <a:noFill/>
                          </a:ln>
                          <a:solidFill>
                            <a:schemeClr val="tx1"/>
                          </a:solidFill>
                          <a:effectLst/>
                          <a:latin typeface="Comic Sans MS" pitchFamily="66" charset="0"/>
                        </a:rPr>
                        <a:t>TRISTEZA VS ALEGRÍA DE SEGUIR A JESÚS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r>
              <a:tr h="39052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a:t>
                      </a:r>
                      <a:r>
                        <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PAG 40-45 Y 47- 49 (LLENOS DEL ESPIRITU 1)</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r h="2301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2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2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r h="396716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Seguir PAG 40-45 Y 47- 49 (LLENOS DEL ESPIRITU 1)</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24" name="Group 24"/>
          <p:cNvGraphicFramePr>
            <a:graphicFrameLocks noGrp="1"/>
          </p:cNvGraphicFramePr>
          <p:nvPr/>
        </p:nvGraphicFramePr>
        <p:xfrm>
          <a:off x="395288" y="219075"/>
          <a:ext cx="8424862" cy="6305550"/>
        </p:xfrm>
        <a:graphic>
          <a:graphicData uri="http://schemas.openxmlformats.org/drawingml/2006/table">
            <a:tbl>
              <a:tblPr/>
              <a:tblGrid>
                <a:gridCol w="2236787"/>
                <a:gridCol w="4622800"/>
                <a:gridCol w="1565275"/>
              </a:tblGrid>
              <a:tr h="2016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ABRIL</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r>
              <a:tr h="3175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JOVEN RICO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4/4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r>
              <a:tr h="11985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tab pos="1143000" algn="l"/>
                        </a:tabLst>
                      </a:pPr>
                      <a:r>
                        <a:rPr kumimoji="0" lang="es-ES" sz="1200" b="0" i="0" u="none" strike="noStrike" cap="none" normalizeH="0" baseline="0" smtClean="0">
                          <a:ln>
                            <a:noFill/>
                          </a:ln>
                          <a:solidFill>
                            <a:schemeClr val="tx1"/>
                          </a:solidFill>
                          <a:effectLst/>
                          <a:latin typeface="Comic Sans MS" pitchFamily="66" charset="0"/>
                        </a:rPr>
                        <a:t>CIERRE VS APERTURA A LOS PLANES DE DIOS</a:t>
                      </a: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tab pos="1143000" algn="l"/>
                        </a:tabLst>
                      </a:pPr>
                      <a:r>
                        <a:rPr kumimoji="0" lang="es-ES" sz="1200" b="0" i="0" u="none" strike="noStrike" cap="none" normalizeH="0" baseline="0" smtClean="0">
                          <a:ln>
                            <a:noFill/>
                          </a:ln>
                          <a:solidFill>
                            <a:schemeClr val="tx1"/>
                          </a:solidFill>
                          <a:effectLst/>
                          <a:latin typeface="Comic Sans MS" pitchFamily="66" charset="0"/>
                        </a:rPr>
                        <a:t>TRISTEZA VS ALEGRÍA DE SEGUIR A JESÚS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r>
              <a:tr h="390525">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a:t>
                      </a:r>
                      <a:r>
                        <a:rPr kumimoji="0" lang="es-ES" sz="1000" b="0"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PAG 53, 54 y 55 (LLENOS DEL ESPIRITU 1), bíblia</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r h="230188">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2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2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r h="3967163">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Celebración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Citas bíblicas: </a:t>
                      </a:r>
                      <a:r>
                        <a:rPr kumimoji="0" lang="es-ES" sz="1200" b="1" i="0" u="none" strike="noStrike" cap="none" normalizeH="0" baseline="0" smtClean="0">
                          <a:ln>
                            <a:noFill/>
                          </a:ln>
                          <a:solidFill>
                            <a:schemeClr val="tx1"/>
                          </a:solidFill>
                          <a:effectLst/>
                          <a:latin typeface="Comic Sans MS" pitchFamily="66" charset="0"/>
                        </a:rPr>
                        <a:t>Mt 6, 19-21</a:t>
                      </a:r>
                      <a:r>
                        <a:rPr kumimoji="0" lang="es-ES" sz="1200" b="0" i="0" u="none" strike="noStrike" cap="none" normalizeH="0" baseline="0" smtClean="0">
                          <a:ln>
                            <a:noFill/>
                          </a:ln>
                          <a:solidFill>
                            <a:schemeClr val="tx1"/>
                          </a:solidFill>
                          <a:effectLst/>
                          <a:latin typeface="Comic Sans MS" pitchFamily="66" charset="0"/>
                        </a:rPr>
                        <a:t> y </a:t>
                      </a:r>
                      <a:r>
                        <a:rPr kumimoji="0" lang="es-ES" sz="1200" b="1" i="0" u="none" strike="noStrike" cap="none" normalizeH="0" baseline="0" smtClean="0">
                          <a:ln>
                            <a:noFill/>
                          </a:ln>
                          <a:solidFill>
                            <a:schemeClr val="tx1"/>
                          </a:solidFill>
                          <a:effectLst/>
                          <a:latin typeface="Comic Sans MS" pitchFamily="66" charset="0"/>
                        </a:rPr>
                        <a:t>Mt 6,24</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Símbolo avión p.53</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Oración y power point p. 54-55</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858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7"/>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OCTUBRE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SEGUIDORES DE JESÚS:</a:t>
                      </a:r>
                      <a:r>
                        <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ANDRÉS, JUAN, PEDRO, SANTIAGO, FELIPE</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IMPORTANCIA DEL GRUPO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AMISTAD</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CONFIANZA EN EL GRUPO Y EN EL SEÑOR</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SEGUIMIENTO DE JESÚS DEJANDO TODO</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fotocopias de la aldea que se derrumbaba y del documento el grupo de Jesús, bolígrafos.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117975">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    Dinámica de grupo:</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rPr>
                        <a:t>-    </a:t>
                      </a:r>
                      <a:r>
                        <a:rPr kumimoji="0" lang="es-ES" sz="1000" b="1" i="0" u="sng" strike="noStrike" cap="none" normalizeH="0" baseline="0" smtClean="0">
                          <a:ln>
                            <a:noFill/>
                          </a:ln>
                          <a:solidFill>
                            <a:schemeClr val="tx1"/>
                          </a:solidFill>
                          <a:effectLst/>
                          <a:latin typeface="Comic Sans MS" pitchFamily="66" charset="0"/>
                        </a:rPr>
                        <a:t>Importante o ignorado</a:t>
                      </a:r>
                      <a:r>
                        <a:rPr kumimoji="0" lang="es-ES" sz="1000" b="0" i="0" u="none" strike="noStrike" cap="none" normalizeH="0" baseline="0" smtClean="0">
                          <a:ln>
                            <a:noFill/>
                          </a:ln>
                          <a:solidFill>
                            <a:schemeClr val="tx1"/>
                          </a:solidFill>
                          <a:effectLst/>
                          <a:latin typeface="Comic Sans MS" pitchFamily="66" charset="0"/>
                        </a:rPr>
                        <a:t>: </a:t>
                      </a:r>
                      <a:r>
                        <a:rPr kumimoji="0" lang="es-ES" sz="1000" b="1" i="0" u="none" strike="noStrike" cap="none" normalizeH="0" baseline="0" smtClean="0">
                          <a:ln>
                            <a:noFill/>
                          </a:ln>
                          <a:solidFill>
                            <a:schemeClr val="tx1"/>
                          </a:solidFill>
                          <a:effectLst/>
                          <a:latin typeface="Comic Sans MS" pitchFamily="66" charset="0"/>
                        </a:rPr>
                        <a:t>(p.44)</a:t>
                      </a:r>
                      <a:r>
                        <a:rPr kumimoji="0" lang="es-ES" sz="1000" b="0" i="0" u="none" strike="noStrike" cap="none" normalizeH="0" baseline="0" smtClean="0">
                          <a:ln>
                            <a:noFill/>
                          </a:ln>
                          <a:solidFill>
                            <a:schemeClr val="tx1"/>
                          </a:solidFill>
                          <a:effectLst/>
                          <a:latin typeface="Comic Sans MS" pitchFamily="66" charset="0"/>
                        </a:rPr>
                        <a:t> uno de los alumnos sale voluntario a hablar sobre un tema y los compañeros le atienden para que se sienta bien, el otro alumno que sale voluntario hace lo mismo pero los compañeros le ignoran.</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rPr>
                        <a:t>¿Cómo se han sentido? Importancia de escuchar.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    Lectura del documento </a:t>
                      </a:r>
                      <a:r>
                        <a:rPr kumimoji="0" lang="es-ES" sz="1000" b="1" i="0" u="sng" strike="noStrike" cap="none" normalizeH="0" baseline="0" smtClean="0">
                          <a:ln>
                            <a:noFill/>
                          </a:ln>
                          <a:solidFill>
                            <a:schemeClr val="tx1"/>
                          </a:solidFill>
                          <a:effectLst/>
                          <a:latin typeface="Comic Sans MS" pitchFamily="66" charset="0"/>
                        </a:rPr>
                        <a:t>“La aldea derrumbada” (p. 49)</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000" b="0" i="0" u="none" strike="noStrike" cap="none" normalizeH="0" baseline="0" smtClean="0">
                          <a:ln>
                            <a:noFill/>
                          </a:ln>
                          <a:solidFill>
                            <a:schemeClr val="tx1"/>
                          </a:solidFill>
                          <a:effectLst/>
                          <a:latin typeface="Comic Sans MS" pitchFamily="66" charset="0"/>
                        </a:rPr>
                        <a:t>Se plantea la importancia de que todo el mundo colabore</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Char char="•"/>
                        <a:tabLst/>
                      </a:pPr>
                      <a:r>
                        <a:rPr kumimoji="0" lang="es-ES" sz="1000" b="0" i="0" u="none" strike="noStrike" cap="none" normalizeH="0" baseline="0" smtClean="0">
                          <a:ln>
                            <a:noFill/>
                          </a:ln>
                          <a:solidFill>
                            <a:schemeClr val="tx1"/>
                          </a:solidFill>
                          <a:effectLst/>
                          <a:latin typeface="Comic Sans MS" pitchFamily="66" charset="0"/>
                        </a:rPr>
                        <a:t>    A modo de conclusión se lee el documento </a:t>
                      </a:r>
                      <a:r>
                        <a:rPr kumimoji="0" lang="es-ES" sz="1000" b="1" i="0" u="sng" strike="noStrike" cap="none" normalizeH="0" baseline="0" smtClean="0">
                          <a:ln>
                            <a:noFill/>
                          </a:ln>
                          <a:solidFill>
                            <a:schemeClr val="tx1"/>
                          </a:solidFill>
                          <a:effectLst/>
                          <a:latin typeface="Comic Sans MS" pitchFamily="66" charset="0"/>
                        </a:rPr>
                        <a:t>“El grupo de Jesús”</a:t>
                      </a:r>
                      <a:r>
                        <a:rPr kumimoji="0" lang="es-ES" sz="1000" b="1" i="0" u="none" strike="noStrike" cap="none" normalizeH="0" baseline="0" smtClean="0">
                          <a:ln>
                            <a:noFill/>
                          </a:ln>
                          <a:solidFill>
                            <a:schemeClr val="tx1"/>
                          </a:solidFill>
                          <a:effectLst/>
                          <a:latin typeface="Comic Sans MS" pitchFamily="66" charset="0"/>
                        </a:rPr>
                        <a:t> (p.50)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Comic Sans MS" pitchFamily="66" charset="0"/>
                        </a:rPr>
                        <a:t>Nos fijaremos en otro grupo del que podemos recoger datos interesantes: el grupo de Jesús. Explicaremos a los chicos cómo las personas, cuando quieren hacer algo importante, se reúnen en equipo. Se enriquecen mutuamente con lo que aporta cada una. Jesús también se rodeó de un grupo de amigos y con ellos compartió su vida. Ellos aprendieron de él y pudieron continuar su obra. Conoceremos quiénes eran y cómo eran</a:t>
                      </a:r>
                      <a:r>
                        <a:rPr kumimoji="0" lang="es-ES" sz="1000" b="0" i="0" u="none" strike="noStrike" cap="none" normalizeH="0" baseline="0" smtClean="0">
                          <a:ln>
                            <a:noFill/>
                          </a:ln>
                          <a:solidFill>
                            <a:schemeClr val="tx1"/>
                          </a:solidFill>
                          <a:effectLst/>
                          <a:latin typeface="Calibri" pitchFamily="34" charset="0"/>
                        </a:rPr>
                        <a:t>.</a:t>
                      </a: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44" name="Group 24"/>
          <p:cNvGraphicFramePr>
            <a:graphicFrameLocks noGrp="1"/>
          </p:cNvGraphicFramePr>
          <p:nvPr/>
        </p:nvGraphicFramePr>
        <p:xfrm>
          <a:off x="395288" y="260350"/>
          <a:ext cx="8424862" cy="6276659"/>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NOVIEMBRE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SEGUIDORES DE JESÚS:</a:t>
                      </a:r>
                      <a:r>
                        <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 ANDRÉS, JUAN, PEDRO, SANTIAGO, FELIPE</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4/4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IMPORTANCIA DEL GRUPO</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AMISTAD</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CONFIANZA EN EL GRUPO Y EN EL SEÑOR</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SEGUIMIENTO DE JESÚS DEJANDO TODO</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papel recortado en tiras, grapadora, bolígrafos o rotuladores, canción o video, proyector, ¿ordenador?, altavoces,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r h="4117975">
                <a:tc gridSpan="3">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Celebración</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Ambientación y lectura</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Cita bíblica:</a:t>
                      </a:r>
                      <a:r>
                        <a:rPr kumimoji="0" lang="es-ES" sz="1200" b="1" i="0" u="none" strike="noStrike" cap="none" normalizeH="0" baseline="0" smtClean="0">
                          <a:ln>
                            <a:noFill/>
                          </a:ln>
                          <a:solidFill>
                            <a:schemeClr val="tx1"/>
                          </a:solidFill>
                          <a:effectLst/>
                          <a:latin typeface="Comic Sans MS" pitchFamily="66" charset="0"/>
                        </a:rPr>
                        <a:t> Lc 6, 12-16</a:t>
                      </a:r>
                      <a:endParaRPr kumimoji="0" lang="es-ES" sz="12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Canción o video sobre la amistad</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Un símbolo para compartir: tiras de papel con el nombre de cada uno junto con una tira con el nombre de Jesús. En ella escribirán lo que pretenden aportar al grupo y se irán uniendo los eslabones para formar una cadena.</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¿Qué parte de la cadena somos nosotros?</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Salmo de importancia del grupo (buscar en Internet)</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200" b="0" i="0" u="none" strike="noStrike" cap="none" normalizeH="0" baseline="0" smtClean="0">
                          <a:ln>
                            <a:noFill/>
                          </a:ln>
                          <a:solidFill>
                            <a:schemeClr val="tx1"/>
                          </a:solidFill>
                          <a:effectLst/>
                          <a:latin typeface="Comic Sans MS" pitchFamily="66" charset="0"/>
                        </a:rPr>
                        <a:t>Padre Nuestro</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s-ES" sz="12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7DEE8"/>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7"/>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NOVIEMBRE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ZAQUEO. EGOÍSMO VS COMPARTIR</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SABER COMPARTIR LO QUE TENEMOS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SER CONSCIENTES DE QUE LA ALEGRÍA NO LA CONSEGUIMOS POR LAS RIQUEZAS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EL MAYOR TESORO ES CONOCER A JESÚS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chucherías, bolsitas individuales,…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r h="4117975">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Dinámica de grupo (egoísmo-compartir):</a:t>
                      </a:r>
                    </a:p>
                    <a:p>
                      <a:pPr marL="228600" marR="0" lvl="0" indent="-228600" algn="l" defTabSz="914400" rtl="0" eaLnBrk="1" fontAlgn="base" latinLnBrk="0" hangingPunct="1">
                        <a:lnSpc>
                          <a:spcPct val="100000"/>
                        </a:lnSpc>
                        <a:spcBef>
                          <a:spcPct val="0"/>
                        </a:spcBef>
                        <a:spcAft>
                          <a:spcPct val="0"/>
                        </a:spcAft>
                        <a:buClrTx/>
                        <a:buSzTx/>
                        <a:buFont typeface="+mj-lt"/>
                        <a:buNone/>
                        <a:tabLst/>
                      </a:pPr>
                      <a:r>
                        <a:rPr kumimoji="0" lang="es-ES" sz="1000" b="0" i="0" u="none" strike="noStrike" cap="none" normalizeH="0" baseline="0" smtClean="0">
                          <a:ln>
                            <a:noFill/>
                          </a:ln>
                          <a:solidFill>
                            <a:schemeClr val="tx1"/>
                          </a:solidFill>
                          <a:effectLst/>
                          <a:latin typeface="Comic Sans MS" pitchFamily="66" charset="0"/>
                        </a:rPr>
                        <a:t>       </a:t>
                      </a:r>
                    </a:p>
                    <a:p>
                      <a:pPr marL="228600" marR="0" lvl="0" indent="-228600" algn="l" defTabSz="914400" rtl="0" eaLnBrk="1" fontAlgn="base" latinLnBrk="0" hangingPunct="1">
                        <a:lnSpc>
                          <a:spcPct val="100000"/>
                        </a:lnSpc>
                        <a:spcBef>
                          <a:spcPct val="0"/>
                        </a:spcBef>
                        <a:spcAft>
                          <a:spcPct val="0"/>
                        </a:spcAft>
                        <a:buClrTx/>
                        <a:buSzTx/>
                        <a:buFont typeface="+mj-lt"/>
                        <a:buNone/>
                        <a:tabLst/>
                      </a:pPr>
                      <a:r>
                        <a:rPr kumimoji="0" lang="es-ES" sz="1000" b="0" i="0" u="none" strike="noStrike" cap="none" normalizeH="0" baseline="0" smtClean="0">
                          <a:ln>
                            <a:noFill/>
                          </a:ln>
                          <a:solidFill>
                            <a:schemeClr val="tx1"/>
                          </a:solidFill>
                          <a:effectLst/>
                          <a:latin typeface="Comic Sans MS" pitchFamily="66" charset="0"/>
                        </a:rPr>
                        <a:t>      </a:t>
                      </a:r>
                      <a:r>
                        <a:rPr kumimoji="0" lang="es-ES" sz="1000" b="1" i="0" u="sng" strike="noStrike" cap="none" normalizeH="0" baseline="0" smtClean="0">
                          <a:ln>
                            <a:noFill/>
                          </a:ln>
                          <a:solidFill>
                            <a:schemeClr val="tx1"/>
                          </a:solidFill>
                          <a:effectLst/>
                          <a:latin typeface="Comic Sans MS" pitchFamily="66" charset="0"/>
                        </a:rPr>
                        <a:t>Compartir chucherías:</a:t>
                      </a:r>
                      <a:r>
                        <a:rPr kumimoji="0" lang="es-ES" sz="1000" b="0" i="0" u="none" strike="noStrike" cap="none" normalizeH="0" baseline="0" smtClean="0">
                          <a:ln>
                            <a:noFill/>
                          </a:ln>
                          <a:solidFill>
                            <a:schemeClr val="tx1"/>
                          </a:solidFill>
                          <a:effectLst/>
                          <a:latin typeface="Comic Sans MS" pitchFamily="66" charset="0"/>
                        </a:rPr>
                        <a:t> se dejan bolsas transparentes con diferente número de chucherías sobre los asientos y en algunos no se deja nada. Los alumnos tendrán que elegir un sitio y sentarse.</a:t>
                      </a:r>
                    </a:p>
                    <a:p>
                      <a:pPr marL="228600" marR="0" lvl="0" indent="-228600" algn="l" defTabSz="914400" rtl="0" eaLnBrk="1" fontAlgn="base" latinLnBrk="0" hangingPunct="1">
                        <a:lnSpc>
                          <a:spcPct val="100000"/>
                        </a:lnSpc>
                        <a:spcBef>
                          <a:spcPct val="0"/>
                        </a:spcBef>
                        <a:spcAft>
                          <a:spcPct val="0"/>
                        </a:spcAft>
                        <a:buClrTx/>
                        <a:buSzTx/>
                        <a:buFont typeface="+mj-lt"/>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Reacción de los alumnos al elegir un determinado sitio, ¿por qué han elegido ese sitio?, ¿han compartido?, ¿se lo han comido todo?, ¿han pedido que le den alguna?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Presentación Zaqueo: Era un publicano, recaudaba dinero del pueblo. Va en busca de Jesús al oír a la gente hablar de él.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Planteamiento en la vida real: Jesús llega al colegio, 1º ESO  o 2º ESO quiere verlo porque ha oído hablar de él, Jesús pide que le inviten a comer, pide que se comprometan, ¿a qué nos comprometemos nosotros?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Oración de grupo, a ser posible en la capilla u oratorio.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92" name="Group 24"/>
          <p:cNvGraphicFramePr>
            <a:graphicFrameLocks noGrp="1"/>
          </p:cNvGraphicFramePr>
          <p:nvPr/>
        </p:nvGraphicFramePr>
        <p:xfrm>
          <a:off x="395288" y="260350"/>
          <a:ext cx="8424862" cy="6276659"/>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NOVIEMBRE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ZAQUEO. EGOÍSMO VS COMPARTIR</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SABER COMPARTIR LO QUE TENEMOS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SER CONSCIENTES DE QUE LA ALEGRÍA NO LA CONSEGUIMOS POR LAS RIQUEZAS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EL MAYOR TESORO ES CONOCER A JESÚS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fotocopias pag 126, cartulinas, papel celofán, rotuladores, tijeras, pegamento, modelo de monturas gafas de Internet,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r h="4117975">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Búsqueda de Jesús (leemos la cita bíblica de Zaqueo: </a:t>
                      </a:r>
                      <a:r>
                        <a:rPr kumimoji="0" lang="es-ES" sz="1000" b="1" i="0" u="none" strike="noStrike" cap="none" normalizeH="0" baseline="0" smtClean="0">
                          <a:ln>
                            <a:noFill/>
                          </a:ln>
                          <a:solidFill>
                            <a:schemeClr val="tx1"/>
                          </a:solidFill>
                          <a:effectLst/>
                          <a:latin typeface="Comic Sans MS" pitchFamily="66" charset="0"/>
                        </a:rPr>
                        <a:t>Lc 19, ss</a:t>
                      </a:r>
                      <a:r>
                        <a:rPr kumimoji="0" lang="es-ES" sz="1000" b="0" i="0" u="none" strike="noStrike" cap="none" normalizeH="0" baseline="0" smtClean="0">
                          <a:ln>
                            <a:noFill/>
                          </a:ln>
                          <a:solidFill>
                            <a:schemeClr val="tx1"/>
                          </a:solidFill>
                          <a:effectLst/>
                          <a:latin typeface="Comic Sans MS" pitchFamily="66" charset="0"/>
                        </a:rPr>
                        <a:t>)</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¿Qué usa Zaqueo para ver a Jesús? La higuera. ¿Qué usas tú para verle?</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¿Qué imagen tenía Zaqueo de Jesús?, ¿qué imagen tienes tú?</a:t>
                      </a:r>
                    </a:p>
                    <a:p>
                      <a:pPr marL="228600" marR="0" lvl="0" indent="-228600" algn="l" defTabSz="914400" rtl="0" eaLnBrk="1" fontAlgn="base" latinLnBrk="0" hangingPunct="1">
                        <a:lnSpc>
                          <a:spcPct val="100000"/>
                        </a:lnSpc>
                        <a:spcBef>
                          <a:spcPct val="0"/>
                        </a:spcBef>
                        <a:spcAft>
                          <a:spcPct val="0"/>
                        </a:spcAft>
                        <a:buClrTx/>
                        <a:buSzTx/>
                        <a:buFont typeface="Calibri" pitchFamily="34" charset="0"/>
                        <a:buAutoNum type="arabicPeriod"/>
                        <a:tabLst/>
                      </a:pPr>
                      <a:r>
                        <a:rPr kumimoji="0" lang="es-ES" sz="1000" b="0" i="0" u="none" strike="noStrike" cap="none" normalizeH="0" baseline="0" smtClean="0">
                          <a:ln>
                            <a:noFill/>
                          </a:ln>
                          <a:solidFill>
                            <a:schemeClr val="tx1"/>
                          </a:solidFill>
                          <a:effectLst/>
                          <a:latin typeface="Comic Sans MS" pitchFamily="66" charset="0"/>
                        </a:rPr>
                        <a:t>¿Qué creéis que vio en Jesús para cambiar su vida?</a:t>
                      </a:r>
                    </a:p>
                    <a:p>
                      <a:pPr marL="228600" marR="0" lvl="0" indent="-228600" algn="l" defTabSz="914400" rtl="0" eaLnBrk="1" fontAlgn="base" latinLnBrk="0" hangingPunct="1">
                        <a:lnSpc>
                          <a:spcPct val="100000"/>
                        </a:lnSpc>
                        <a:spcBef>
                          <a:spcPct val="0"/>
                        </a:spcBef>
                        <a:spcAft>
                          <a:spcPct val="0"/>
                        </a:spcAft>
                        <a:buClrTx/>
                        <a:buSzTx/>
                        <a:buFont typeface="+mj-lt"/>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Lecturas: (p. 126)</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En dos grupos trabajarán los dos documentos y lo contarán al otro grupo.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Dinámica de grupo: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omic Sans MS" pitchFamily="66" charset="0"/>
                        </a:rPr>
                        <a:t>      </a:t>
                      </a:r>
                      <a:r>
                        <a:rPr kumimoji="0" lang="es-ES" sz="1000" b="1" i="0" u="sng" strike="noStrike" cap="none" normalizeH="0" baseline="0" smtClean="0">
                          <a:ln>
                            <a:noFill/>
                          </a:ln>
                          <a:solidFill>
                            <a:schemeClr val="tx1"/>
                          </a:solidFill>
                          <a:effectLst/>
                          <a:latin typeface="Comic Sans MS" pitchFamily="66" charset="0"/>
                        </a:rPr>
                        <a:t>Las gafas: </a:t>
                      </a:r>
                      <a:r>
                        <a:rPr kumimoji="0" lang="es-ES" sz="1000" b="0" i="0" u="none" strike="noStrike" cap="none" normalizeH="0" baseline="0" smtClean="0">
                          <a:ln>
                            <a:noFill/>
                          </a:ln>
                          <a:solidFill>
                            <a:schemeClr val="tx1"/>
                          </a:solidFill>
                          <a:effectLst/>
                          <a:latin typeface="Comic Sans MS" pitchFamily="66" charset="0"/>
                        </a:rPr>
                        <a:t>Van a construir unas gafas y en las monturas van a escribir que necesitan para poder ver a Jesús </a:t>
                      </a:r>
                      <a:r>
                        <a:rPr kumimoji="0" lang="es-ES" sz="1000" b="1" i="0" u="sng" strike="noStrike" cap="none" normalizeH="0" baseline="0" smtClean="0">
                          <a:ln>
                            <a:noFill/>
                          </a:ln>
                          <a:solidFill>
                            <a:schemeClr val="tx1"/>
                          </a:solidFill>
                          <a:effectLst/>
                          <a:latin typeface="Comic Sans MS" pitchFamily="66" charset="0"/>
                        </a:rPr>
                        <a:t> </a:t>
                      </a:r>
                      <a:r>
                        <a:rPr kumimoji="0" lang="es-ES" sz="1000" b="0" i="0" u="none" strike="noStrike" cap="none" normalizeH="0" baseline="0" smtClean="0">
                          <a:ln>
                            <a:noFill/>
                          </a:ln>
                          <a:solidFill>
                            <a:schemeClr val="tx1"/>
                          </a:solidFill>
                          <a:effectLst/>
                          <a:latin typeface="Comic Sans MS" pitchFamily="66" charset="0"/>
                        </a:rPr>
                        <a:t>(compromisos) y en las lentes (cosas positivas que ver en la gente).</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Oración de grupo.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5"/>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NOVIEMBRE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ZAQUEO. EGOÍSMO VS COMPARTIR</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3/3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SABER COMPARTIR LO QUE TENEMOS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SER CONSCIENTES DE QUE LA ALEGRÍA NO LA CONSEGUIMOS POR LAS RIQUEZAS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EL MAYOR TESORO ES CONOCER A JESÚS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endParaRPr kumimoji="0" lang="es-ES" sz="1000" b="0" i="0" u="none" strike="noStrike" cap="none" normalizeH="0" baseline="0" smtClean="0">
                        <a:ln>
                          <a:noFill/>
                        </a:ln>
                        <a:solidFill>
                          <a:schemeClr val="tx1"/>
                        </a:solidFill>
                        <a:effectLst/>
                        <a:latin typeface="Comic Sans MS" pitchFamily="66"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imagen o póster de Jesús recortada en forma de puzzle,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r h="4117975">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Celebración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Ambientación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Cita bíblica:</a:t>
                      </a:r>
                      <a:r>
                        <a:rPr kumimoji="0" lang="es-ES" sz="1000" b="1" i="0" u="none" strike="noStrike" cap="none" normalizeH="0" baseline="0" smtClean="0">
                          <a:ln>
                            <a:noFill/>
                          </a:ln>
                          <a:solidFill>
                            <a:schemeClr val="tx1"/>
                          </a:solidFill>
                          <a:effectLst/>
                          <a:latin typeface="Comic Sans MS" pitchFamily="66" charset="0"/>
                        </a:rPr>
                        <a:t> Jn 14, 6-11</a:t>
                      </a:r>
                      <a:r>
                        <a:rPr kumimoji="0" lang="es-ES" sz="1000" b="0" i="0" u="none" strike="noStrike" cap="none" normalizeH="0" baseline="0" smtClean="0">
                          <a:ln>
                            <a:noFill/>
                          </a:ln>
                          <a:solidFill>
                            <a:schemeClr val="tx1"/>
                          </a:solidFill>
                          <a:effectLst/>
                          <a:latin typeface="Comic Sans MS" pitchFamily="66" charset="0"/>
                        </a:rPr>
                        <a:t> “Quien me ve a mí ve al padre”</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Dinámica grupal: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1" i="0" u="sng"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0" i="0" u="none" strike="noStrike" cap="none" normalizeH="0" baseline="0" smtClean="0">
                          <a:ln>
                            <a:noFill/>
                          </a:ln>
                          <a:solidFill>
                            <a:schemeClr val="tx1"/>
                          </a:solidFill>
                          <a:effectLst/>
                          <a:latin typeface="Comic Sans MS" pitchFamily="66" charset="0"/>
                        </a:rPr>
                        <a:t>      </a:t>
                      </a:r>
                      <a:r>
                        <a:rPr kumimoji="0" lang="es-ES" sz="1000" b="1" i="0" u="sng" strike="noStrike" cap="none" normalizeH="0" baseline="0" smtClean="0">
                          <a:ln>
                            <a:noFill/>
                          </a:ln>
                          <a:solidFill>
                            <a:schemeClr val="tx1"/>
                          </a:solidFill>
                          <a:effectLst/>
                          <a:latin typeface="Comic Sans MS" pitchFamily="66" charset="0"/>
                        </a:rPr>
                        <a:t>Imagen de Jesús como puzzle</a:t>
                      </a:r>
                      <a:r>
                        <a:rPr kumimoji="0" lang="es-ES" sz="1000" b="1" i="0" u="none" strike="noStrike" cap="none" normalizeH="0" baseline="0" smtClean="0">
                          <a:ln>
                            <a:noFill/>
                          </a:ln>
                          <a:solidFill>
                            <a:schemeClr val="tx1"/>
                          </a:solidFill>
                          <a:effectLst/>
                          <a:latin typeface="Comic Sans MS" pitchFamily="66" charset="0"/>
                        </a:rPr>
                        <a:t>. P</a:t>
                      </a:r>
                      <a:r>
                        <a:rPr kumimoji="0" lang="es-ES" sz="1000" b="0" i="0" u="none" strike="noStrike" cap="none" normalizeH="0" baseline="0" smtClean="0">
                          <a:ln>
                            <a:noFill/>
                          </a:ln>
                          <a:solidFill>
                            <a:schemeClr val="tx1"/>
                          </a:solidFill>
                          <a:effectLst/>
                          <a:latin typeface="Comic Sans MS" pitchFamily="66" charset="0"/>
                        </a:rPr>
                        <a:t>ero por un lado pegaremos fotos de gente pobre, enferma…/o bien por detrás ellos ponen en qué personas han visto ellos el rostro de Jesús en su entorno. Lo comparten con el grupo y lo escriben por detrás de las piezas del puzzle.</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Peticiones</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Padrenuestro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Oración final o canto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CD5B5"/>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5"/>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DICIEMBRE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SÍ DE MARÍA Y EL VERBO SE HIZO CARNE. NAVIDAD</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1/3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LA IMPORTANCIA DE SABER ESCUCHAR, A LOS DEMÁS Y A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LA DISPONIBILIDAD COMO RESPUESTA CRISTIANA AL HERMANO Y A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CONCOER Y ENTENDER UN POQUITO MÁS LO QUE SUPONE LA ENCARNACIÓN DE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PREPARAR EL CORAZÓN Y LA VIDA PARA EL MOMENTO EN QUE NAZCA JESÚS</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Bíblias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r h="4117975">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Dinámica: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685800" marR="0" lvl="1"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1" i="0" u="none" strike="noStrike" cap="none" normalizeH="0" baseline="0" smtClean="0">
                          <a:ln>
                            <a:noFill/>
                          </a:ln>
                          <a:solidFill>
                            <a:schemeClr val="tx1"/>
                          </a:solidFill>
                          <a:effectLst/>
                          <a:latin typeface="Comic Sans MS" pitchFamily="66" charset="0"/>
                        </a:rPr>
                        <a:t>El muro</a:t>
                      </a:r>
                      <a:r>
                        <a:rPr kumimoji="0" lang="es-ES" sz="1000" b="0" i="0" u="none" strike="noStrike" cap="none" normalizeH="0" baseline="0" smtClean="0">
                          <a:ln>
                            <a:noFill/>
                          </a:ln>
                          <a:solidFill>
                            <a:schemeClr val="tx1"/>
                          </a:solidFill>
                          <a:effectLst/>
                          <a:latin typeface="Comic Sans MS" pitchFamily="66" charset="0"/>
                        </a:rPr>
                        <a:t>: un grupo en medio y otro grupo a un lado con uno de sus miembros en el otro extremo. Éste tendrá que transmitir un mensaje a su grupo y hacerse oír por encima del ruido que hacen los miembros del grupo contrario.</a:t>
                      </a:r>
                    </a:p>
                    <a:p>
                      <a:pPr marL="685800" marR="0" lvl="1"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685800" marR="0" lvl="1"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1" i="0" u="none" strike="noStrike" cap="none" normalizeH="0" baseline="0" smtClean="0">
                          <a:ln>
                            <a:noFill/>
                          </a:ln>
                          <a:solidFill>
                            <a:schemeClr val="tx1"/>
                          </a:solidFill>
                          <a:effectLst/>
                          <a:latin typeface="Comic Sans MS" pitchFamily="66" charset="0"/>
                        </a:rPr>
                        <a:t>El teléfono</a:t>
                      </a:r>
                    </a:p>
                    <a:p>
                      <a:pPr marL="685800" marR="0" lvl="1"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685800" marR="0" lvl="1"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1" i="0" u="none" strike="noStrike" cap="none" normalizeH="0" baseline="0" smtClean="0">
                          <a:ln>
                            <a:noFill/>
                          </a:ln>
                          <a:solidFill>
                            <a:schemeClr val="tx1"/>
                          </a:solidFill>
                          <a:effectLst/>
                          <a:latin typeface="Comic Sans MS" pitchFamily="66" charset="0"/>
                        </a:rPr>
                        <a:t>Canciones en voz alta: </a:t>
                      </a:r>
                      <a:r>
                        <a:rPr kumimoji="0" lang="es-ES" sz="1000" b="0" i="0" u="none" strike="noStrike" cap="none" normalizeH="0" baseline="0" smtClean="0">
                          <a:ln>
                            <a:noFill/>
                          </a:ln>
                          <a:solidFill>
                            <a:schemeClr val="tx1"/>
                          </a:solidFill>
                          <a:effectLst/>
                          <a:latin typeface="Comic Sans MS" pitchFamily="66" charset="0"/>
                        </a:rPr>
                        <a:t>tienen que cantar en dos grupos y canciones diferentes, a gritos y se tienen que hacer oír por encima de los demás. Al final tendrán que recordar qué canciones han cantado el grupo contrario.</a:t>
                      </a:r>
                    </a:p>
                    <a:p>
                      <a:pPr marL="685800" marR="0" lvl="1"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Planteamiento del tema: Escucha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Lectura: </a:t>
                      </a:r>
                      <a:r>
                        <a:rPr kumimoji="0" lang="es-ES" sz="1000" b="1" i="0" u="none" strike="noStrike" cap="none" normalizeH="0" baseline="0" smtClean="0">
                          <a:ln>
                            <a:noFill/>
                          </a:ln>
                          <a:solidFill>
                            <a:schemeClr val="tx1"/>
                          </a:solidFill>
                          <a:effectLst/>
                          <a:latin typeface="Comic Sans MS" pitchFamily="66" charset="0"/>
                        </a:rPr>
                        <a:t>Lc 1, 26-38</a:t>
                      </a:r>
                      <a:r>
                        <a:rPr kumimoji="0" lang="es-ES" sz="1000" b="0" i="0" u="none" strike="noStrike" cap="none" normalizeH="0" baseline="0" smtClean="0">
                          <a:ln>
                            <a:noFill/>
                          </a:ln>
                          <a:solidFill>
                            <a:schemeClr val="tx1"/>
                          </a:solidFill>
                          <a:effectLst/>
                          <a:latin typeface="Comic Sans MS" pitchFamily="66" charset="0"/>
                        </a:rPr>
                        <a:t> (La Anunciación)</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María se encuentra abierta y disponible a la escucha.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000" b="0" i="0" u="none" strike="noStrike" cap="none" normalizeH="0" baseline="0" smtClean="0">
                          <a:ln>
                            <a:noFill/>
                          </a:ln>
                          <a:solidFill>
                            <a:schemeClr val="tx1"/>
                          </a:solidFill>
                          <a:effectLst/>
                          <a:latin typeface="Comic Sans MS" pitchFamily="66" charset="0"/>
                        </a:rPr>
                        <a:t>Oración final</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0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0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288" y="260350"/>
          <a:ext cx="8424862" cy="6207125"/>
        </p:xfrm>
        <a:graphic>
          <a:graphicData uri="http://schemas.openxmlformats.org/drawingml/2006/table">
            <a:tbl>
              <a:tblPr/>
              <a:tblGrid>
                <a:gridCol w="2236787"/>
                <a:gridCol w="4622800"/>
                <a:gridCol w="1565275"/>
              </a:tblGrid>
              <a:tr h="2492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GRUPO:  1ºESO</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FECHA: DICIEMBRE</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r>
              <a:tr h="3921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TEMA: EL SÍ DE MARÍA Y EL VERBO SE HIZO CARNE. NAVIDAD</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SESIÓN:    2/3 </a:t>
                      </a:r>
                      <a:endParaRPr kumimoji="0" lang="es-ES" sz="1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OBJETIVOS DE LA SESIÓN:</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gridSpan="2">
                  <a:txBody>
                    <a:bodyPr/>
                    <a:lstStyle/>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LA IMPORTANCIA DE SABER ESCUCHAR, A LOS DEMÁS Y A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LA DISPONIBILIDAD COMO RESPUESTA CRISTIANA AL HERMANO Y A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CONCOER Y ENTENDER UN POQUITO MÁS LO QUE SUPONE LA ENCARNACIÓN DE DIOS</a:t>
                      </a:r>
                    </a:p>
                    <a:p>
                      <a:pPr marL="342900" marR="0" lvl="0" indent="-342900" algn="l" defTabSz="914400" rtl="0" eaLnBrk="1" fontAlgn="base" latinLnBrk="0" hangingPunct="1">
                        <a:lnSpc>
                          <a:spcPct val="115000"/>
                        </a:lnSpc>
                        <a:spcBef>
                          <a:spcPct val="0"/>
                        </a:spcBef>
                        <a:spcAft>
                          <a:spcPct val="0"/>
                        </a:spcAft>
                        <a:buClrTx/>
                        <a:buSzTx/>
                        <a:buFont typeface="Symbol" pitchFamily="18" charset="2"/>
                        <a:buChar char=""/>
                        <a:tabLst>
                          <a:tab pos="1143000" algn="l"/>
                        </a:tabLst>
                      </a:pPr>
                      <a:r>
                        <a:rPr kumimoji="0" lang="es-ES" sz="1000" b="0" i="0" u="none" strike="noStrike" cap="none" normalizeH="0" baseline="0" smtClean="0">
                          <a:ln>
                            <a:noFill/>
                          </a:ln>
                          <a:solidFill>
                            <a:schemeClr val="tx1"/>
                          </a:solidFill>
                          <a:effectLst/>
                          <a:latin typeface="Comic Sans MS" pitchFamily="66" charset="0"/>
                          <a:cs typeface="Times New Roman" pitchFamily="18" charset="0"/>
                        </a:rPr>
                        <a:t>PREPARAR EL CORAZÓN Y LA VIDA PARA EL MOMENTO EN QUE NAZCA JESÚS</a:t>
                      </a: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r>
              <a:tr h="280988">
                <a:tc gridSpan="3">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MATERIALES: folios, rotuladores, bolígrafos, cordones blancos de zapatillas</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r h="284163">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 sz="1000" b="1" i="0" u="none" strike="noStrike" cap="none" normalizeH="0" baseline="0" smtClean="0">
                          <a:ln>
                            <a:noFill/>
                          </a:ln>
                          <a:solidFill>
                            <a:schemeClr val="tx1"/>
                          </a:solidFill>
                          <a:effectLst/>
                          <a:latin typeface="Comic Sans MS" pitchFamily="66" charset="0"/>
                          <a:ea typeface="Times New Roman" pitchFamily="18" charset="0"/>
                          <a:cs typeface="Calibri" pitchFamily="34" charset="0"/>
                        </a:rPr>
                        <a:t>¿CÓMO LO VAMOS A REALIZAR?</a:t>
                      </a:r>
                      <a:endParaRPr kumimoji="0" lang="es-ES" sz="1000" b="0" i="0" u="none" strike="noStrike" cap="none" normalizeH="0" baseline="0" smtClean="0">
                        <a:ln>
                          <a:noFill/>
                        </a:ln>
                        <a:solidFill>
                          <a:schemeClr val="tx1"/>
                        </a:solidFill>
                        <a:effectLst/>
                        <a:latin typeface="Comic Sans MS" pitchFamily="66" charset="0"/>
                        <a:ea typeface="Calibri" pitchFamily="34" charset="0"/>
                        <a:cs typeface="Times New Roman" pitchFamily="18" charset="0"/>
                      </a:endParaRPr>
                    </a:p>
                  </a:txBody>
                  <a:tcPr marL="23423" marR="23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r h="4117975">
                <a:tc gridSpan="3">
                  <a:txBody>
                    <a:bodyPr/>
                    <a:lstStyle/>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2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100" b="0" i="0" u="none" strike="noStrike" cap="none" normalizeH="0" baseline="0" smtClean="0">
                          <a:ln>
                            <a:noFill/>
                          </a:ln>
                          <a:solidFill>
                            <a:schemeClr val="tx1"/>
                          </a:solidFill>
                          <a:effectLst/>
                          <a:latin typeface="Comic Sans MS" pitchFamily="66" charset="0"/>
                        </a:rPr>
                        <a:t>María dice “Sí”</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1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100" b="0" i="0" u="none" strike="noStrike" cap="none" normalizeH="0" baseline="0" smtClean="0">
                          <a:ln>
                            <a:noFill/>
                          </a:ln>
                          <a:solidFill>
                            <a:schemeClr val="tx1"/>
                          </a:solidFill>
                          <a:effectLst/>
                          <a:latin typeface="Comic Sans MS" pitchFamily="66" charset="0"/>
                        </a:rPr>
                        <a:t>Dinámica: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es-ES" sz="11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100" b="0" i="0" u="none" strike="noStrike" cap="none" normalizeH="0" baseline="0" smtClean="0">
                          <a:ln>
                            <a:noFill/>
                          </a:ln>
                          <a:solidFill>
                            <a:schemeClr val="tx1"/>
                          </a:solidFill>
                          <a:effectLst/>
                          <a:latin typeface="Comic Sans MS" pitchFamily="66" charset="0"/>
                        </a:rPr>
                        <a:t>En un folio se pone el dibujo del niño en el centro con cuatro extremos: la familia, los amigos, el colegio y</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100" b="0" i="0" u="none" strike="noStrike" cap="none" normalizeH="0" baseline="0" smtClean="0">
                          <a:ln>
                            <a:noFill/>
                          </a:ln>
                          <a:solidFill>
                            <a:schemeClr val="tx1"/>
                          </a:solidFill>
                          <a:effectLst/>
                          <a:latin typeface="Comic Sans MS" pitchFamily="66" charset="0"/>
                        </a:rPr>
                        <a:t>Dios. Anotamos una lista de lo que nos pide cada uno y cuál es mi actitud, respondemos que sí o que no. ¿Por</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100" b="0" i="0" u="none" strike="noStrike" cap="none" normalizeH="0" baseline="0" smtClean="0">
                          <a:ln>
                            <a:noFill/>
                          </a:ln>
                          <a:solidFill>
                            <a:schemeClr val="tx1"/>
                          </a:solidFill>
                          <a:effectLst/>
                          <a:latin typeface="Comic Sans MS" pitchFamily="66" charset="0"/>
                        </a:rPr>
                        <a:t>qué?</a:t>
                      </a:r>
                    </a:p>
                    <a:p>
                      <a:pPr marL="800100" marR="0" lvl="1" indent="-3429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1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Char char="•"/>
                        <a:tabLst/>
                      </a:pPr>
                      <a:r>
                        <a:rPr kumimoji="0" lang="es-ES" sz="1100" b="0" i="0" u="none" strike="noStrike" cap="none" normalizeH="0" baseline="0" smtClean="0">
                          <a:ln>
                            <a:noFill/>
                          </a:ln>
                          <a:solidFill>
                            <a:schemeClr val="tx1"/>
                          </a:solidFill>
                          <a:effectLst/>
                          <a:latin typeface="Comic Sans MS" pitchFamily="66" charset="0"/>
                        </a:rPr>
                        <a:t>Compromiso: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1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100" b="0" i="0" u="none" strike="noStrike" cap="none" normalizeH="0" baseline="0" smtClean="0">
                          <a:ln>
                            <a:noFill/>
                          </a:ln>
                          <a:solidFill>
                            <a:schemeClr val="tx1"/>
                          </a:solidFill>
                          <a:effectLst/>
                          <a:latin typeface="Comic Sans MS" pitchFamily="66" charset="0"/>
                        </a:rPr>
                        <a:t>Escrito en cordones para las zapatillas actitudes de María que ellos quieren tener en su vida:</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100" b="0" i="0" u="none" strike="noStrike" cap="none" normalizeH="0" baseline="0" smtClean="0">
                          <a:ln>
                            <a:noFill/>
                          </a:ln>
                          <a:solidFill>
                            <a:schemeClr val="tx1"/>
                          </a:solidFill>
                          <a:effectLst/>
                          <a:latin typeface="Comic Sans MS" pitchFamily="66" charset="0"/>
                        </a:rPr>
                        <a:t>disponibilidad, servicio…</a:t>
                      </a: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endParaRPr kumimoji="0" lang="es-ES" sz="1100" b="0" i="0" u="none" strike="noStrike" cap="none" normalizeH="0" baseline="0" smtClean="0">
                        <a:ln>
                          <a:noFill/>
                        </a:ln>
                        <a:solidFill>
                          <a:schemeClr val="tx1"/>
                        </a:solidFill>
                        <a:effectLst/>
                        <a:latin typeface="Comic Sans MS" pitchFamily="66" charset="0"/>
                      </a:endParaRPr>
                    </a:p>
                    <a:p>
                      <a:pPr marL="228600" marR="0" lvl="0" indent="-228600" algn="l" defTabSz="914400" rtl="0" eaLnBrk="1" fontAlgn="base" latinLnBrk="0" hangingPunct="1">
                        <a:lnSpc>
                          <a:spcPct val="100000"/>
                        </a:lnSpc>
                        <a:spcBef>
                          <a:spcPct val="0"/>
                        </a:spcBef>
                        <a:spcAft>
                          <a:spcPct val="0"/>
                        </a:spcAft>
                        <a:buClrTx/>
                        <a:buSzTx/>
                        <a:buFont typeface="Arial" pitchFamily="34" charset="0"/>
                        <a:buNone/>
                        <a:tabLst/>
                      </a:pPr>
                      <a:r>
                        <a:rPr kumimoji="0" lang="es-ES" sz="1100" b="1" i="0" u="sng" strike="noStrike" cap="none" normalizeH="0" baseline="0" smtClean="0">
                          <a:ln>
                            <a:noFill/>
                          </a:ln>
                          <a:solidFill>
                            <a:schemeClr val="tx1"/>
                          </a:solidFill>
                          <a:effectLst/>
                          <a:latin typeface="Comic Sans MS" pitchFamily="66" charset="0"/>
                        </a:rPr>
                        <a:t>EVALUACIÓN</a:t>
                      </a:r>
                    </a:p>
                  </a:txBody>
                  <a:tcPr marL="23423" marR="2342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2C4FA"/>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4154</Words>
  <Application>Microsoft Office PowerPoint</Application>
  <PresentationFormat>Presentación en pantalla (4:3)</PresentationFormat>
  <Paragraphs>567</Paragraphs>
  <Slides>23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23</vt:i4>
      </vt:variant>
    </vt:vector>
  </HeadingPairs>
  <TitlesOfParts>
    <vt:vector size="30" baseType="lpstr">
      <vt:lpstr>Calibri</vt:lpstr>
      <vt:lpstr>Arial</vt:lpstr>
      <vt:lpstr>Comic Sans MS</vt:lpstr>
      <vt:lpstr>Times New Roman</vt:lpstr>
      <vt:lpstr>Symbol</vt:lpstr>
      <vt:lpstr>+mj-lt</vt: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Pedro J</dc:creator>
  <cp:lastModifiedBy>Pedro J</cp:lastModifiedBy>
  <cp:revision>21</cp:revision>
  <dcterms:created xsi:type="dcterms:W3CDTF">2011-10-04T18:51:50Z</dcterms:created>
  <dcterms:modified xsi:type="dcterms:W3CDTF">2012-09-27T22:45:03Z</dcterms:modified>
</cp:coreProperties>
</file>