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4" r:id="rId9"/>
    <p:sldId id="266" r:id="rId10"/>
    <p:sldId id="267" r:id="rId11"/>
    <p:sldId id="268" r:id="rId12"/>
    <p:sldId id="269" r:id="rId13"/>
    <p:sldId id="270" r:id="rId14"/>
    <p:sldId id="271" r:id="rId15"/>
    <p:sldId id="275" r:id="rId16"/>
    <p:sldId id="272" r:id="rId17"/>
    <p:sldId id="273" r:id="rId18"/>
    <p:sldId id="274" r:id="rId19"/>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60"/>
  </p:normalViewPr>
  <p:slideViewPr>
    <p:cSldViewPr>
      <p:cViewPr varScale="1">
        <p:scale>
          <a:sx n="68" d="100"/>
          <a:sy n="68" d="100"/>
        </p:scale>
        <p:origin x="-121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365F6AE4-B73B-46D5-A24D-2139ED87064B}" type="slidenum">
              <a:rPr lang="es-ES"/>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B4DC7B7B-CBC1-4A5E-B31A-843C81F272CC}" type="slidenum">
              <a:rPr lang="es-ES"/>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C2B28FEF-BE44-4B08-9BCF-F87849725FC0}" type="slidenum">
              <a:rPr lang="es-ES"/>
              <a:pPr/>
              <a:t>‹Nº›</a:t>
            </a:fld>
            <a:endParaRPr lang="es-E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ítulo y tabla">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p>
            <a:r>
              <a:rPr lang="es-ES" smtClean="0"/>
              <a:t>Haga clic para modificar el estilo de título del patrón</a:t>
            </a:r>
            <a:endParaRPr lang="es-ES"/>
          </a:p>
        </p:txBody>
      </p:sp>
      <p:sp>
        <p:nvSpPr>
          <p:cNvPr id="3" name="2 Marcador de tabla"/>
          <p:cNvSpPr>
            <a:spLocks noGrp="1"/>
          </p:cNvSpPr>
          <p:nvPr>
            <p:ph type="tbl" idx="1"/>
          </p:nvPr>
        </p:nvSpPr>
        <p:spPr>
          <a:xfrm>
            <a:off x="457200" y="1600200"/>
            <a:ext cx="8229600" cy="4525963"/>
          </a:xfrm>
        </p:spPr>
        <p:txBody>
          <a:bodyPr/>
          <a:lstStyle/>
          <a:p>
            <a:endParaRPr lang="es-ES"/>
          </a:p>
        </p:txBody>
      </p:sp>
      <p:sp>
        <p:nvSpPr>
          <p:cNvPr id="4" name="3 Marcador de fecha"/>
          <p:cNvSpPr>
            <a:spLocks noGrp="1"/>
          </p:cNvSpPr>
          <p:nvPr>
            <p:ph type="dt" sz="half" idx="10"/>
          </p:nvPr>
        </p:nvSpPr>
        <p:spPr>
          <a:xfrm>
            <a:off x="457200" y="6245225"/>
            <a:ext cx="2133600" cy="476250"/>
          </a:xfrm>
        </p:spPr>
        <p:txBody>
          <a:bodyPr/>
          <a:lstStyle>
            <a:lvl1pPr>
              <a:defRPr/>
            </a:lvl1pPr>
          </a:lstStyle>
          <a:p>
            <a:endParaRPr lang="es-ES"/>
          </a:p>
        </p:txBody>
      </p:sp>
      <p:sp>
        <p:nvSpPr>
          <p:cNvPr id="5" name="4 Marcador de pie de página"/>
          <p:cNvSpPr>
            <a:spLocks noGrp="1"/>
          </p:cNvSpPr>
          <p:nvPr>
            <p:ph type="ftr" sz="quarter" idx="11"/>
          </p:nvPr>
        </p:nvSpPr>
        <p:spPr>
          <a:xfrm>
            <a:off x="3124200" y="6245225"/>
            <a:ext cx="2895600" cy="476250"/>
          </a:xfrm>
        </p:spPr>
        <p:txBody>
          <a:bodyPr/>
          <a:lstStyle>
            <a:lvl1pPr>
              <a:defRPr/>
            </a:lvl1pPr>
          </a:lstStyle>
          <a:p>
            <a:endParaRPr lang="es-ES"/>
          </a:p>
        </p:txBody>
      </p:sp>
      <p:sp>
        <p:nvSpPr>
          <p:cNvPr id="6" name="5 Marcador de número de diapositiva"/>
          <p:cNvSpPr>
            <a:spLocks noGrp="1"/>
          </p:cNvSpPr>
          <p:nvPr>
            <p:ph type="sldNum" sz="quarter" idx="12"/>
          </p:nvPr>
        </p:nvSpPr>
        <p:spPr>
          <a:xfrm>
            <a:off x="6553200" y="6245225"/>
            <a:ext cx="2133600" cy="476250"/>
          </a:xfrm>
        </p:spPr>
        <p:txBody>
          <a:bodyPr/>
          <a:lstStyle>
            <a:lvl1pPr>
              <a:defRPr/>
            </a:lvl1pPr>
          </a:lstStyle>
          <a:p>
            <a:fld id="{5AFB9FEF-A0BA-4C6A-AE4E-F41A181B08D2}" type="slidenum">
              <a:rPr lang="es-ES"/>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0B7C0E64-6C11-483A-89D7-D50A6CD42813}" type="slidenum">
              <a:rPr lang="es-ES"/>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8B7970CD-CA78-4A67-A763-C30E8289FAEE}" type="slidenum">
              <a:rPr lang="es-ES"/>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469F45DA-F146-468A-9406-AA6ED20B169B}" type="slidenum">
              <a:rPr lang="es-ES"/>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lvl1pPr>
              <a:defRPr/>
            </a:lvl1pPr>
          </a:lstStyle>
          <a:p>
            <a:endParaRPr lang="es-ES"/>
          </a:p>
        </p:txBody>
      </p:sp>
      <p:sp>
        <p:nvSpPr>
          <p:cNvPr id="8" name="7 Marcador de pie de página"/>
          <p:cNvSpPr>
            <a:spLocks noGrp="1"/>
          </p:cNvSpPr>
          <p:nvPr>
            <p:ph type="ftr" sz="quarter" idx="11"/>
          </p:nvPr>
        </p:nvSpPr>
        <p:spPr/>
        <p:txBody>
          <a:bodyPr/>
          <a:lstStyle>
            <a:lvl1pPr>
              <a:defRPr/>
            </a:lvl1pPr>
          </a:lstStyle>
          <a:p>
            <a:endParaRPr lang="es-ES"/>
          </a:p>
        </p:txBody>
      </p:sp>
      <p:sp>
        <p:nvSpPr>
          <p:cNvPr id="9" name="8 Marcador de número de diapositiva"/>
          <p:cNvSpPr>
            <a:spLocks noGrp="1"/>
          </p:cNvSpPr>
          <p:nvPr>
            <p:ph type="sldNum" sz="quarter" idx="12"/>
          </p:nvPr>
        </p:nvSpPr>
        <p:spPr/>
        <p:txBody>
          <a:bodyPr/>
          <a:lstStyle>
            <a:lvl1pPr>
              <a:defRPr/>
            </a:lvl1pPr>
          </a:lstStyle>
          <a:p>
            <a:fld id="{B3B14B23-2A62-4C9F-AE8D-F7866D8B263C}" type="slidenum">
              <a:rPr lang="es-ES"/>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lvl1pPr>
              <a:defRPr/>
            </a:lvl1pPr>
          </a:lstStyle>
          <a:p>
            <a:endParaRPr lang="es-ES"/>
          </a:p>
        </p:txBody>
      </p:sp>
      <p:sp>
        <p:nvSpPr>
          <p:cNvPr id="4" name="3 Marcador de pie de página"/>
          <p:cNvSpPr>
            <a:spLocks noGrp="1"/>
          </p:cNvSpPr>
          <p:nvPr>
            <p:ph type="ftr" sz="quarter" idx="11"/>
          </p:nvPr>
        </p:nvSpPr>
        <p:spPr/>
        <p:txBody>
          <a:bodyPr/>
          <a:lstStyle>
            <a:lvl1pPr>
              <a:defRPr/>
            </a:lvl1pPr>
          </a:lstStyle>
          <a:p>
            <a:endParaRPr lang="es-ES"/>
          </a:p>
        </p:txBody>
      </p:sp>
      <p:sp>
        <p:nvSpPr>
          <p:cNvPr id="5" name="4 Marcador de número de diapositiva"/>
          <p:cNvSpPr>
            <a:spLocks noGrp="1"/>
          </p:cNvSpPr>
          <p:nvPr>
            <p:ph type="sldNum" sz="quarter" idx="12"/>
          </p:nvPr>
        </p:nvSpPr>
        <p:spPr/>
        <p:txBody>
          <a:bodyPr/>
          <a:lstStyle>
            <a:lvl1pPr>
              <a:defRPr/>
            </a:lvl1pPr>
          </a:lstStyle>
          <a:p>
            <a:fld id="{0E36B3A8-19AA-43D6-903A-D76A6E82A301}" type="slidenum">
              <a:rPr lang="es-ES"/>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es-ES"/>
          </a:p>
        </p:txBody>
      </p:sp>
      <p:sp>
        <p:nvSpPr>
          <p:cNvPr id="3" name="2 Marcador de pie de página"/>
          <p:cNvSpPr>
            <a:spLocks noGrp="1"/>
          </p:cNvSpPr>
          <p:nvPr>
            <p:ph type="ftr" sz="quarter" idx="11"/>
          </p:nvPr>
        </p:nvSpPr>
        <p:spPr/>
        <p:txBody>
          <a:bodyPr/>
          <a:lstStyle>
            <a:lvl1pPr>
              <a:defRPr/>
            </a:lvl1pPr>
          </a:lstStyle>
          <a:p>
            <a:endParaRPr lang="es-ES"/>
          </a:p>
        </p:txBody>
      </p:sp>
      <p:sp>
        <p:nvSpPr>
          <p:cNvPr id="4" name="3 Marcador de número de diapositiva"/>
          <p:cNvSpPr>
            <a:spLocks noGrp="1"/>
          </p:cNvSpPr>
          <p:nvPr>
            <p:ph type="sldNum" sz="quarter" idx="12"/>
          </p:nvPr>
        </p:nvSpPr>
        <p:spPr/>
        <p:txBody>
          <a:bodyPr/>
          <a:lstStyle>
            <a:lvl1pPr>
              <a:defRPr/>
            </a:lvl1pPr>
          </a:lstStyle>
          <a:p>
            <a:fld id="{9E9A27F4-85E4-4C2A-A964-035CB4D67C18}" type="slidenum">
              <a:rPr lang="es-ES"/>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DFBB579C-F799-41FB-99E1-85DD6BBAD9B7}" type="slidenum">
              <a:rPr lang="es-ES"/>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C62C741D-C395-4422-A8F2-A812C6C2FA55}" type="slidenum">
              <a:rPr lang="es-ES"/>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s-E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s-E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3B8CBDD3-0CCB-4656-A9FA-4988BAE816DE}" type="slidenum">
              <a:rPr lang="es-ES"/>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C00000"/>
        </a:solidFill>
        <a:effectLst/>
      </p:bgPr>
    </p:bg>
    <p:spTree>
      <p:nvGrpSpPr>
        <p:cNvPr id="1" name=""/>
        <p:cNvGrpSpPr/>
        <p:nvPr/>
      </p:nvGrpSpPr>
      <p:grpSpPr>
        <a:xfrm>
          <a:off x="0" y="0"/>
          <a:ext cx="0" cy="0"/>
          <a:chOff x="0" y="0"/>
          <a:chExt cx="0" cy="0"/>
        </a:xfrm>
      </p:grpSpPr>
      <p:sp>
        <p:nvSpPr>
          <p:cNvPr id="4161" name="Rectangle 65"/>
          <p:cNvSpPr>
            <a:spLocks noGrp="1" noChangeArrowheads="1"/>
          </p:cNvSpPr>
          <p:nvPr>
            <p:ph type="title"/>
          </p:nvPr>
        </p:nvSpPr>
        <p:spPr/>
        <p:txBody>
          <a:bodyPr/>
          <a:lstStyle/>
          <a:p>
            <a:endParaRPr lang="es-ES"/>
          </a:p>
        </p:txBody>
      </p:sp>
      <p:graphicFrame>
        <p:nvGraphicFramePr>
          <p:cNvPr id="4163" name="Group 67"/>
          <p:cNvGraphicFramePr>
            <a:graphicFrameLocks noGrp="1"/>
          </p:cNvGraphicFramePr>
          <p:nvPr>
            <p:ph idx="1"/>
          </p:nvPr>
        </p:nvGraphicFramePr>
        <p:xfrm>
          <a:off x="533400" y="304800"/>
          <a:ext cx="8153400" cy="6096002"/>
        </p:xfrm>
        <a:graphic>
          <a:graphicData uri="http://schemas.openxmlformats.org/drawingml/2006/table">
            <a:tbl>
              <a:tblPr/>
              <a:tblGrid>
                <a:gridCol w="2163763"/>
                <a:gridCol w="4475162"/>
                <a:gridCol w="1514475"/>
              </a:tblGrid>
              <a:tr h="296863">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GRUPO:  2ºESO</a:t>
                      </a:r>
                      <a:endParaRPr kumimoji="0" lang="es-ES" sz="1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FECHA: </a:t>
                      </a: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OCTUBRE</a:t>
                      </a:r>
                      <a:endParaRPr kumimoji="0" lang="es-ES" sz="1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r>
              <a:tr h="319088">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TEMA: LAZARO</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SESIÓN:    1/3 </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r>
              <a:tr h="8826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OBJETIVOS DE LA SESIÓN:</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gridSpan="2">
                  <a:txBody>
                    <a:bodyPr/>
                    <a:lstStyle/>
                    <a:p>
                      <a:pPr marL="0" marR="0" lvl="0" indent="0" algn="l" defTabSz="914400" rtl="0" eaLnBrk="1" fontAlgn="base" latinLnBrk="0" hangingPunct="1">
                        <a:lnSpc>
                          <a:spcPct val="115000"/>
                        </a:lnSpc>
                        <a:spcBef>
                          <a:spcPct val="0"/>
                        </a:spcBef>
                        <a:spcAft>
                          <a:spcPct val="0"/>
                        </a:spcAft>
                        <a:buClrTx/>
                        <a:buSzTx/>
                        <a:buFont typeface="Symbol" pitchFamily="18" charset="2"/>
                        <a:buChar char=""/>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 AMISTAD</a:t>
                      </a:r>
                    </a:p>
                    <a:p>
                      <a:pPr marL="0" marR="0" lvl="0" indent="0" algn="l" defTabSz="914400" rtl="0" eaLnBrk="1" fontAlgn="base" latinLnBrk="0" hangingPunct="1">
                        <a:lnSpc>
                          <a:spcPct val="115000"/>
                        </a:lnSpc>
                        <a:spcBef>
                          <a:spcPct val="0"/>
                        </a:spcBef>
                        <a:spcAft>
                          <a:spcPct val="0"/>
                        </a:spcAft>
                        <a:buClrTx/>
                        <a:buSzTx/>
                        <a:buFont typeface="Symbol" pitchFamily="18" charset="2"/>
                        <a:buChar char=""/>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 FE EN JESUS</a:t>
                      </a: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r>
              <a:tr h="295275">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MATERIALES: Bíblias, fotocopias p.14</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r h="296863">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¿CÓMO LO VAMOS A REALIZAR?</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r h="4005263">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s-ES" sz="11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endParaRP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1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Presentación del tema con unas preguntas de reflexión:</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1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¿Quiénes son tus verdaderos amigos?, ¿Hasta qué punto te darías por ellos?</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1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Importancia que tiene la amistad para ellos y valor que le dan.</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1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Les planteamos la importancia que le da Jesús a la amistad</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1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¿Qué esperas de tus amigos?, ¿qué puedes ofrecer tú a tus amigos?</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1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Ellos, como grupo, ¿qué </a:t>
                      </a:r>
                      <a:r>
                        <a:rPr kumimoji="0" lang="es-ES" sz="1100" b="0" i="0" u="sng"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compromiso</a:t>
                      </a:r>
                      <a:r>
                        <a:rPr kumimoji="0" lang="es-ES" sz="11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se plantean para el curso que comienza?</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1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Pág. 14, libro “En camino” 1º y 2º ESO </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1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Presentación del personaje de Lázaro</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1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Cita bíblica: </a:t>
                      </a:r>
                      <a:r>
                        <a:rPr kumimoji="0" lang="es-ES" sz="1100" b="1" i="0" u="none" strike="noStrike" cap="none" normalizeH="0" baseline="0" dirty="0" err="1" smtClean="0">
                          <a:ln>
                            <a:noFill/>
                          </a:ln>
                          <a:solidFill>
                            <a:schemeClr val="tx1"/>
                          </a:solidFill>
                          <a:effectLst/>
                          <a:latin typeface="Comic Sans MS" pitchFamily="66" charset="0"/>
                          <a:ea typeface="Times New Roman" pitchFamily="18" charset="0"/>
                          <a:cs typeface="Calibri" pitchFamily="34" charset="0"/>
                        </a:rPr>
                        <a:t>Jn</a:t>
                      </a:r>
                      <a:r>
                        <a:rPr kumimoji="0" lang="es-ES" sz="11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11, 1-44</a:t>
                      </a:r>
                      <a:r>
                        <a:rPr kumimoji="0" lang="es-ES" sz="11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Se lee el pasaje entero y se trabaja la mitad </a:t>
                      </a:r>
                      <a:r>
                        <a:rPr kumimoji="0" lang="es-ES" sz="1100" b="0" i="0" u="sng"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referida a la amistad</a:t>
                      </a:r>
                      <a:r>
                        <a:rPr kumimoji="0" lang="es-ES" sz="11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en la primera sesión</a:t>
                      </a:r>
                      <a:r>
                        <a:rPr kumimoji="0" lang="es-ES" sz="11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100" b="0" i="0" u="none" strike="noStrike" cap="none" normalizeH="0" baseline="0" dirty="0" smtClean="0">
                          <a:ln>
                            <a:noFill/>
                          </a:ln>
                          <a:solidFill>
                            <a:schemeClr val="tx1"/>
                          </a:solidFill>
                          <a:effectLst/>
                          <a:latin typeface="Comic Sans MS" pitchFamily="66" charset="0"/>
                          <a:ea typeface="Calibri" pitchFamily="34" charset="0"/>
                          <a:cs typeface="Calibri" pitchFamily="34" charset="0"/>
                        </a:rPr>
                        <a:t> Oración</a:t>
                      </a:r>
                      <a:endParaRPr kumimoji="0" lang="es-ES" sz="11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endParaRPr kumimoji="0" lang="es-ES" sz="11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r>
                        <a:rPr kumimoji="0" lang="es-ES" sz="10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EVALUACIÓN</a:t>
                      </a: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endParaRPr kumimoji="0" lang="es-ES" sz="1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graphicFrame>
        <p:nvGraphicFramePr>
          <p:cNvPr id="17435" name="Group 27"/>
          <p:cNvGraphicFramePr>
            <a:graphicFrameLocks noGrp="1"/>
          </p:cNvGraphicFramePr>
          <p:nvPr/>
        </p:nvGraphicFramePr>
        <p:xfrm>
          <a:off x="533400" y="304800"/>
          <a:ext cx="8153400" cy="6096002"/>
        </p:xfrm>
        <a:graphic>
          <a:graphicData uri="http://schemas.openxmlformats.org/drawingml/2006/table">
            <a:tbl>
              <a:tblPr/>
              <a:tblGrid>
                <a:gridCol w="2163763"/>
                <a:gridCol w="4475162"/>
                <a:gridCol w="1514475"/>
              </a:tblGrid>
              <a:tr h="296863">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GRUPO:  2ºESO</a:t>
                      </a:r>
                      <a:endParaRPr kumimoji="0" lang="es-ES" sz="1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FECHA: </a:t>
                      </a: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ENERO</a:t>
                      </a:r>
                      <a:endParaRPr kumimoji="0" lang="es-ES" sz="1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r>
              <a:tr h="319088">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TEMA: EL CENTURIÓN</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SESIÓN:    </a:t>
                      </a: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3/3 </a:t>
                      </a:r>
                      <a:endParaRPr kumimoji="0" lang="es-ES" sz="1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r>
              <a:tr h="8826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OBJETIVOS DE LA SESIÓN:</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smtClean="0">
                          <a:ln>
                            <a:noFill/>
                          </a:ln>
                          <a:solidFill>
                            <a:schemeClr val="tx1"/>
                          </a:solidFill>
                          <a:effectLst/>
                          <a:latin typeface="Comic Sans MS" pitchFamily="66" charset="0"/>
                          <a:cs typeface="Arial" charset="0"/>
                        </a:rPr>
                        <a:t> CONFIANZA</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smtClean="0">
                          <a:ln>
                            <a:noFill/>
                          </a:ln>
                          <a:solidFill>
                            <a:schemeClr val="tx1"/>
                          </a:solidFill>
                          <a:effectLst/>
                          <a:latin typeface="Comic Sans MS" pitchFamily="66" charset="0"/>
                          <a:cs typeface="Arial" charset="0"/>
                        </a:rPr>
                        <a:t> RESPETO Y ADMIRACIÓN</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smtClean="0">
                          <a:ln>
                            <a:noFill/>
                          </a:ln>
                          <a:solidFill>
                            <a:schemeClr val="tx1"/>
                          </a:solidFill>
                          <a:effectLst/>
                          <a:latin typeface="Comic Sans MS" pitchFamily="66" charset="0"/>
                          <a:cs typeface="Arial" charset="0"/>
                        </a:rPr>
                        <a:t> OBEDIENCIA</a:t>
                      </a:r>
                      <a:r>
                        <a:rPr kumimoji="0" lang="es-ES" sz="1000" b="0" i="0" u="none" strike="noStrike" cap="none" normalizeH="0" baseline="0" smtClean="0">
                          <a:ln>
                            <a:noFill/>
                          </a:ln>
                          <a:solidFill>
                            <a:schemeClr val="tx1"/>
                          </a:solidFill>
                          <a:effectLst/>
                          <a:latin typeface="Comic Sans MS" pitchFamily="66" charset="0"/>
                          <a:cs typeface="Arial" charset="0"/>
                        </a:rPr>
                        <a:t> </a:t>
                      </a: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endParaRPr kumimoji="0" lang="es-ES" sz="1000" b="0" i="0" u="none" strike="noStrike" cap="none" normalizeH="0" baseline="0" smtClean="0">
                        <a:ln>
                          <a:noFill/>
                        </a:ln>
                        <a:solidFill>
                          <a:schemeClr val="tx1"/>
                        </a:solidFill>
                        <a:effectLst/>
                        <a:latin typeface="Comic Sans MS" pitchFamily="66"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r>
              <a:tr h="295275">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MATERIALES: Bíblias, radio-cd, espejo</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r h="296863">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¿CÓMO LO VAMOS A REALIZAR?</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r h="4005263">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s-ES" sz="1000" b="0" i="0" u="none" strike="noStrike" cap="none" normalizeH="0" baseline="0" smtClean="0">
                        <a:ln>
                          <a:noFill/>
                        </a:ln>
                        <a:solidFill>
                          <a:schemeClr val="tx1"/>
                        </a:solidFill>
                        <a:effectLst/>
                        <a:latin typeface="Comic Sans MS" pitchFamily="66" charset="0"/>
                        <a:ea typeface="Times New Roman" pitchFamily="18" charset="0"/>
                        <a:cs typeface="Calibri" pitchFamily="34" charset="0"/>
                      </a:endParaRP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0"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 </a:t>
                      </a:r>
                      <a:r>
                        <a:rPr kumimoji="0" lang="es-ES" sz="1200" b="0"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Celebración. </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 Canto de entrada “Ven a mí” IXCIS</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 Lectura de “El centurión”: </a:t>
                      </a:r>
                      <a:r>
                        <a:rPr kumimoji="0" lang="es-ES" sz="12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Mt 8, 5-13</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 Gesto: hablar de la confianza en uno mismo y en el grupo.</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 Siéntate frente al espejo que ves enfrente de ti y en silencio mira el rostro que aparece… ¿quién eres en realidad?, ¿a quién ves?, ¿cómo ves a esa persona: buena, amable…?</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 Peticiones</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 Oración de la confianza</a:t>
                      </a:r>
                      <a:endParaRPr kumimoji="0" lang="es-ES" sz="12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endParaRPr kumimoji="0" lang="es-ES" sz="1200" b="1" i="0" u="sng"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r>
                        <a:rPr kumimoji="0" lang="es-ES" sz="1000" b="1" i="0" u="sng" strike="noStrike" cap="none" normalizeH="0" baseline="0" smtClean="0">
                          <a:ln>
                            <a:noFill/>
                          </a:ln>
                          <a:solidFill>
                            <a:schemeClr val="tx1"/>
                          </a:solidFill>
                          <a:effectLst/>
                          <a:latin typeface="Comic Sans MS" pitchFamily="66" charset="0"/>
                          <a:ea typeface="Calibri" pitchFamily="34" charset="0"/>
                          <a:cs typeface="Times New Roman" pitchFamily="18" charset="0"/>
                        </a:rPr>
                        <a:t>EVALUACIÓN</a:t>
                      </a: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endParaRPr kumimoji="0" lang="es-ES" sz="1000" b="1" i="0" u="sng"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graphicFrame>
        <p:nvGraphicFramePr>
          <p:cNvPr id="18461" name="Group 29"/>
          <p:cNvGraphicFramePr>
            <a:graphicFrameLocks noGrp="1"/>
          </p:cNvGraphicFramePr>
          <p:nvPr/>
        </p:nvGraphicFramePr>
        <p:xfrm>
          <a:off x="533400" y="304800"/>
          <a:ext cx="8153400" cy="6096002"/>
        </p:xfrm>
        <a:graphic>
          <a:graphicData uri="http://schemas.openxmlformats.org/drawingml/2006/table">
            <a:tbl>
              <a:tblPr/>
              <a:tblGrid>
                <a:gridCol w="2163763"/>
                <a:gridCol w="4475162"/>
                <a:gridCol w="1514475"/>
              </a:tblGrid>
              <a:tr h="296863">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GRUPO:  2ºESO</a:t>
                      </a:r>
                      <a:endParaRPr kumimoji="0" lang="es-ES" sz="1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FECHA: </a:t>
                      </a: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FEBRERO</a:t>
                      </a:r>
                      <a:endParaRPr kumimoji="0" lang="es-ES" sz="1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r>
              <a:tr h="319088">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TEMA: EL CIEGO BARTIMEO</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SESIÓN:    1/3</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r>
              <a:tr h="8826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OBJETIVOS DE LA SESIÓN:</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smtClean="0">
                          <a:ln>
                            <a:noFill/>
                          </a:ln>
                          <a:solidFill>
                            <a:schemeClr val="tx1"/>
                          </a:solidFill>
                          <a:effectLst/>
                          <a:latin typeface="Comic Sans MS" pitchFamily="66" charset="0"/>
                          <a:cs typeface="Arial" charset="0"/>
                        </a:rPr>
                        <a:t> BUSQUEDA DE DIOS</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smtClean="0">
                          <a:ln>
                            <a:noFill/>
                          </a:ln>
                          <a:solidFill>
                            <a:schemeClr val="tx1"/>
                          </a:solidFill>
                          <a:effectLst/>
                          <a:latin typeface="Comic Sans MS" pitchFamily="66" charset="0"/>
                          <a:cs typeface="Arial" charset="0"/>
                        </a:rPr>
                        <a:t> ACTITUD DE CAMBIO</a:t>
                      </a: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r>
              <a:tr h="295275">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MATERIALES: Bíblias, proector, pantalla, ordenador, altavoces, fotocopias rutina</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r h="296863">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¿CÓMO LO VAMOS A REALIZAR?</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r h="4005263">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s-ES" sz="10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endParaRP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Presentación del tema: La ceguera también es vivir de espaldas a Dios, no es solo algo físico, hay gente que vive en la oscuridad, vida sin sentido, gente que no se cuestiona su vida…</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Video o proyección (rutina de pensamiento sobre el video: veo-pienso-me pregunto)</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Citas bíblicas: El ciego </a:t>
                      </a:r>
                      <a:r>
                        <a:rPr kumimoji="0" lang="es-ES" sz="1000" b="0" i="0" u="none" strike="noStrike" cap="none" normalizeH="0" baseline="0" dirty="0" err="1" smtClean="0">
                          <a:ln>
                            <a:noFill/>
                          </a:ln>
                          <a:solidFill>
                            <a:schemeClr val="tx1"/>
                          </a:solidFill>
                          <a:effectLst/>
                          <a:latin typeface="Comic Sans MS" pitchFamily="66" charset="0"/>
                          <a:ea typeface="Times New Roman" pitchFamily="18" charset="0"/>
                          <a:cs typeface="Calibri" pitchFamily="34" charset="0"/>
                        </a:rPr>
                        <a:t>Bartimeo</a:t>
                      </a:r>
                      <a:r>
                        <a:rPr kumimoji="0" lang="es-ES" sz="10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a:t>
                      </a: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Mc 10, 46-52. </a:t>
                      </a:r>
                      <a:r>
                        <a:rPr kumimoji="0" lang="es-ES" sz="10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Se comentan y reflexionan algunas frase del pasaje.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El ciego estaba al borde del camino</a:t>
                      </a:r>
                      <a:r>
                        <a:rPr kumimoji="0" lang="es-ES" sz="10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no estaba en el camino que Jesús quería, ¿qué situaciones en nuestras vidas nos hacen estar al borde del camino?. ¿Qué es un mendigo? Alguien necesitado. ¿Qué necesidades tenemos hoy en día? De sinceridad, amistad, relaciones profundas, ser felices…</a:t>
                      </a:r>
                      <a:endPar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Se tuvo que despojar de su manto:</a:t>
                      </a:r>
                      <a:r>
                        <a:rPr kumimoji="0" lang="es-ES" sz="10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necesidad de despegarse de lo que nos impide ser libres y tener relaciones profundas, estamos más incomunicados que nunca</a:t>
                      </a:r>
                      <a:endPar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Gritaba “sálvame”:</a:t>
                      </a:r>
                      <a:r>
                        <a:rPr kumimoji="0" lang="es-ES" sz="10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la sociedad es la que apaga nuestro grito, el secularismo y la superficialidad de nuestra sociedad nos aleja de Dios</a:t>
                      </a:r>
                      <a:r>
                        <a:rPr kumimoji="0" lang="es-ES" sz="10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a:t>
                      </a: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s-ES" sz="1000" b="0" i="0" u="none" strike="noStrike" cap="none" normalizeH="0" baseline="0" dirty="0" smtClean="0">
                          <a:ln>
                            <a:noFill/>
                          </a:ln>
                          <a:solidFill>
                            <a:schemeClr val="tx1"/>
                          </a:solidFill>
                          <a:effectLst/>
                          <a:latin typeface="Comic Sans MS" pitchFamily="66" charset="0"/>
                          <a:ea typeface="Calibri" pitchFamily="34" charset="0"/>
                          <a:cs typeface="Calibri" pitchFamily="34" charset="0"/>
                        </a:rPr>
                        <a:t> Oración</a:t>
                      </a:r>
                      <a:endParaRPr kumimoji="0" lang="es-ES" sz="1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 sz="1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endParaRPr kumimoji="0" lang="es-ES" sz="10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r>
                        <a:rPr kumimoji="0" lang="es-ES" sz="10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EVALUACIÓN</a:t>
                      </a: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endParaRPr kumimoji="0" lang="es-ES" sz="10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graphicFrame>
        <p:nvGraphicFramePr>
          <p:cNvPr id="19460" name="Group 4"/>
          <p:cNvGraphicFramePr>
            <a:graphicFrameLocks noGrp="1"/>
          </p:cNvGraphicFramePr>
          <p:nvPr/>
        </p:nvGraphicFramePr>
        <p:xfrm>
          <a:off x="533400" y="304800"/>
          <a:ext cx="8153400" cy="6096002"/>
        </p:xfrm>
        <a:graphic>
          <a:graphicData uri="http://schemas.openxmlformats.org/drawingml/2006/table">
            <a:tbl>
              <a:tblPr/>
              <a:tblGrid>
                <a:gridCol w="2163763"/>
                <a:gridCol w="4475162"/>
                <a:gridCol w="1514475"/>
              </a:tblGrid>
              <a:tr h="296863">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GRUPO:  2ºESO</a:t>
                      </a:r>
                      <a:endParaRPr kumimoji="0" lang="es-ES" sz="1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FECHA: </a:t>
                      </a: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FEBRERO</a:t>
                      </a:r>
                      <a:endParaRPr kumimoji="0" lang="es-ES" sz="1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r>
              <a:tr h="319088">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TEMA: EL CIEGO BARTIMEO</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SESIÓN:    2/3 </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r>
              <a:tr h="8826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OBJETIVOS DE LA SESIÓN:</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smtClean="0">
                          <a:ln>
                            <a:noFill/>
                          </a:ln>
                          <a:solidFill>
                            <a:schemeClr val="tx1"/>
                          </a:solidFill>
                          <a:effectLst/>
                          <a:latin typeface="Comic Sans MS" pitchFamily="66" charset="0"/>
                          <a:cs typeface="Arial" charset="0"/>
                        </a:rPr>
                        <a:t> BUSQUEDA DE DIOS</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smtClean="0">
                          <a:ln>
                            <a:noFill/>
                          </a:ln>
                          <a:solidFill>
                            <a:schemeClr val="tx1"/>
                          </a:solidFill>
                          <a:effectLst/>
                          <a:latin typeface="Comic Sans MS" pitchFamily="66" charset="0"/>
                          <a:cs typeface="Arial" charset="0"/>
                        </a:rPr>
                        <a:t> ACTITUD DE CAMBIO</a:t>
                      </a: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r>
              <a:tr h="295275">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MATERIALES: folios, bíblias, bolígrafos</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r h="296863">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¿CÓMO LO VAMOS A REALIZAR?</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r h="4005263">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s-ES" sz="10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endParaRPr>
                    </a:p>
                    <a:p>
                      <a:pPr marL="0" marR="0" lvl="0" indent="0" algn="l" defTabSz="914400" rtl="0" eaLnBrk="1" fontAlgn="base" latinLnBrk="0" hangingPunct="1">
                        <a:lnSpc>
                          <a:spcPct val="115000"/>
                        </a:lnSpc>
                        <a:spcBef>
                          <a:spcPct val="0"/>
                        </a:spcBef>
                        <a:spcAft>
                          <a:spcPct val="0"/>
                        </a:spcAft>
                        <a:buClrTx/>
                        <a:buSzTx/>
                        <a:buFont typeface="Symbol" pitchFamily="18" charset="2"/>
                        <a:buChar char=""/>
                        <a:tabLst/>
                      </a:pPr>
                      <a:r>
                        <a:rPr kumimoji="0" lang="es-ES" sz="10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a:t>
                      </a: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Recordamos la cita bíblica del ciego </a:t>
                      </a:r>
                      <a:r>
                        <a:rPr kumimoji="0" lang="es-ES" sz="1200" b="0" i="0" u="none" strike="noStrike" cap="none" normalizeH="0" baseline="0" dirty="0" err="1" smtClean="0">
                          <a:ln>
                            <a:noFill/>
                          </a:ln>
                          <a:solidFill>
                            <a:schemeClr val="tx1"/>
                          </a:solidFill>
                          <a:effectLst/>
                          <a:latin typeface="Comic Sans MS" pitchFamily="66" charset="0"/>
                          <a:ea typeface="Times New Roman" pitchFamily="18" charset="0"/>
                          <a:cs typeface="Calibri" pitchFamily="34" charset="0"/>
                        </a:rPr>
                        <a:t>Bartimeo</a:t>
                      </a: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a:t>
                      </a:r>
                    </a:p>
                    <a:p>
                      <a:pPr marL="0" marR="0" lvl="0" indent="0" algn="l" defTabSz="914400" rtl="0" eaLnBrk="1" fontAlgn="base" latinLnBrk="0" hangingPunct="1">
                        <a:lnSpc>
                          <a:spcPct val="115000"/>
                        </a:lnSpc>
                        <a:spcBef>
                          <a:spcPct val="0"/>
                        </a:spcBef>
                        <a:spcAft>
                          <a:spcPct val="0"/>
                        </a:spcAft>
                        <a:buClrTx/>
                        <a:buSzTx/>
                        <a:buFont typeface="Symbol" pitchFamily="18" charset="2"/>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Elaborar un mismo texto actual del estilo al del ciego </a:t>
                      </a:r>
                      <a:r>
                        <a:rPr kumimoji="0" lang="es-ES" sz="1200" b="0" i="0" u="none" strike="noStrike" cap="none" normalizeH="0" baseline="0" dirty="0" err="1" smtClean="0">
                          <a:ln>
                            <a:noFill/>
                          </a:ln>
                          <a:solidFill>
                            <a:schemeClr val="tx1"/>
                          </a:solidFill>
                          <a:effectLst/>
                          <a:latin typeface="Comic Sans MS" pitchFamily="66" charset="0"/>
                          <a:ea typeface="Times New Roman" pitchFamily="18" charset="0"/>
                          <a:cs typeface="Calibri" pitchFamily="34" charset="0"/>
                        </a:rPr>
                        <a:t>Bartimeo</a:t>
                      </a: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ellos escriben de qué tienen que despojarse, cómo buscar el equilibrio</a:t>
                      </a: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Puede hacerse también una representación con gestos si se hace en grupo .</a:t>
                      </a:r>
                      <a:endPar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endParaRPr>
                    </a:p>
                    <a:p>
                      <a:pPr marL="0" marR="0" lvl="0" indent="0" algn="l" defTabSz="914400" rtl="0" eaLnBrk="1" fontAlgn="base" latinLnBrk="0" hangingPunct="1">
                        <a:lnSpc>
                          <a:spcPct val="115000"/>
                        </a:lnSpc>
                        <a:spcBef>
                          <a:spcPct val="0"/>
                        </a:spcBef>
                        <a:spcAft>
                          <a:spcPct val="0"/>
                        </a:spcAft>
                        <a:buClrTx/>
                        <a:buSzTx/>
                        <a:buFont typeface="Symbol" pitchFamily="18" charset="2"/>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Se comentan los textos entre todos</a:t>
                      </a: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a:t>
                      </a:r>
                    </a:p>
                    <a:p>
                      <a:pPr marL="0" marR="0" lvl="0" indent="0" algn="l" defTabSz="914400" rtl="0" eaLnBrk="1" fontAlgn="base" latinLnBrk="0" hangingPunct="1">
                        <a:lnSpc>
                          <a:spcPct val="115000"/>
                        </a:lnSpc>
                        <a:spcBef>
                          <a:spcPct val="0"/>
                        </a:spcBef>
                        <a:spcAft>
                          <a:spcPct val="0"/>
                        </a:spcAft>
                        <a:buClrTx/>
                        <a:buSzTx/>
                        <a:buFont typeface="Symbol" pitchFamily="18" charset="2"/>
                        <a:buChar char=""/>
                        <a:tabLst/>
                      </a:pPr>
                      <a:r>
                        <a:rPr kumimoji="0" lang="es-ES" sz="1200" b="0" i="0" u="none" strike="noStrike" cap="none" normalizeH="0" baseline="0" dirty="0" smtClean="0">
                          <a:ln>
                            <a:noFill/>
                          </a:ln>
                          <a:solidFill>
                            <a:schemeClr val="tx1"/>
                          </a:solidFill>
                          <a:effectLst/>
                          <a:latin typeface="Comic Sans MS" pitchFamily="66" charset="0"/>
                          <a:ea typeface="Calibri" pitchFamily="34" charset="0"/>
                          <a:cs typeface="Calibri" pitchFamily="34" charset="0"/>
                        </a:rPr>
                        <a:t> ¿Estamos dispuestos a despojarnos de lo que nos sobra por seguir a Jesús?</a:t>
                      </a:r>
                    </a:p>
                    <a:p>
                      <a:pPr marL="0" marR="0" lvl="0" indent="0" algn="l" defTabSz="914400" rtl="0" eaLnBrk="1" fontAlgn="base" latinLnBrk="0" hangingPunct="1">
                        <a:lnSpc>
                          <a:spcPct val="115000"/>
                        </a:lnSpc>
                        <a:spcBef>
                          <a:spcPct val="0"/>
                        </a:spcBef>
                        <a:spcAft>
                          <a:spcPct val="0"/>
                        </a:spcAft>
                        <a:buClrTx/>
                        <a:buSzTx/>
                        <a:buFont typeface="Symbol" pitchFamily="18" charset="2"/>
                        <a:buChar char=""/>
                        <a:tabLst/>
                      </a:pPr>
                      <a:r>
                        <a:rPr kumimoji="0" lang="es-ES" sz="1200" b="0" i="0" u="none" strike="noStrike" cap="none" normalizeH="0" baseline="0" dirty="0" smtClean="0">
                          <a:ln>
                            <a:noFill/>
                          </a:ln>
                          <a:solidFill>
                            <a:schemeClr val="tx1"/>
                          </a:solidFill>
                          <a:effectLst/>
                          <a:latin typeface="Comic Sans MS" pitchFamily="66" charset="0"/>
                          <a:ea typeface="Calibri" pitchFamily="34" charset="0"/>
                          <a:cs typeface="Calibri" pitchFamily="34" charset="0"/>
                        </a:rPr>
                        <a:t>  Oración final</a:t>
                      </a:r>
                      <a:endParaRPr kumimoji="0" lang="es-ES" sz="1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endParaRPr kumimoji="0" lang="es-ES" sz="12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r>
                        <a:rPr kumimoji="0" lang="es-ES" sz="10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EVALUACIÓN</a:t>
                      </a: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endParaRPr kumimoji="0" lang="es-ES" sz="10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graphicFrame>
        <p:nvGraphicFramePr>
          <p:cNvPr id="20484" name="Group 4"/>
          <p:cNvGraphicFramePr>
            <a:graphicFrameLocks noGrp="1"/>
          </p:cNvGraphicFramePr>
          <p:nvPr/>
        </p:nvGraphicFramePr>
        <p:xfrm>
          <a:off x="533400" y="304800"/>
          <a:ext cx="8153400" cy="6096002"/>
        </p:xfrm>
        <a:graphic>
          <a:graphicData uri="http://schemas.openxmlformats.org/drawingml/2006/table">
            <a:tbl>
              <a:tblPr/>
              <a:tblGrid>
                <a:gridCol w="2163763"/>
                <a:gridCol w="4475162"/>
                <a:gridCol w="1514475"/>
              </a:tblGrid>
              <a:tr h="296863">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GRUPO:  2ºESO</a:t>
                      </a:r>
                      <a:endParaRPr kumimoji="0" lang="es-ES" sz="1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FECHA: </a:t>
                      </a: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FEBRERO</a:t>
                      </a:r>
                      <a:endParaRPr kumimoji="0" lang="es-ES" sz="1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r>
              <a:tr h="319088">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TEMA: EL CIEGO BARTIMEO</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SESIÓN:    3/3 </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r>
              <a:tr h="8826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OBJETIVOS DE LA SESIÓN:</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smtClean="0">
                          <a:ln>
                            <a:noFill/>
                          </a:ln>
                          <a:solidFill>
                            <a:schemeClr val="tx1"/>
                          </a:solidFill>
                          <a:effectLst/>
                          <a:latin typeface="Comic Sans MS" pitchFamily="66" charset="0"/>
                          <a:cs typeface="Arial" charset="0"/>
                        </a:rPr>
                        <a:t> BUSQUEDA DE DIOS</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smtClean="0">
                          <a:ln>
                            <a:noFill/>
                          </a:ln>
                          <a:solidFill>
                            <a:schemeClr val="tx1"/>
                          </a:solidFill>
                          <a:effectLst/>
                          <a:latin typeface="Comic Sans MS" pitchFamily="66" charset="0"/>
                          <a:cs typeface="Arial" charset="0"/>
                        </a:rPr>
                        <a:t> ACTITUD DE CAMBIO</a:t>
                      </a: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r>
              <a:tr h="295275">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MATERIALES: velas, fotocopias</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r h="296863">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¿CÓMO LO VAMOS A REALIZAR?</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r h="4005263">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s-ES" sz="10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endParaRP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a:t>
                      </a: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Celebración</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Canto o canción</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Salmo sobre la búsqueda de Dios</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Lectura de Nicodemo </a:t>
                      </a:r>
                      <a:r>
                        <a:rPr kumimoji="0" lang="es-ES" sz="1200" b="0" i="0" u="none" strike="noStrike" cap="none" normalizeH="0" baseline="0" dirty="0" err="1" smtClean="0">
                          <a:ln>
                            <a:noFill/>
                          </a:ln>
                          <a:solidFill>
                            <a:schemeClr val="tx1"/>
                          </a:solidFill>
                          <a:effectLst/>
                          <a:latin typeface="Comic Sans MS" pitchFamily="66" charset="0"/>
                          <a:ea typeface="Times New Roman" pitchFamily="18" charset="0"/>
                          <a:cs typeface="Calibri" pitchFamily="34" charset="0"/>
                        </a:rPr>
                        <a:t>Jn</a:t>
                      </a: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3. Resaltar la parte de Nicodemo que camina a oscura, de noche y que nos hace falta Jesús como luz de nuestras vidas.</a:t>
                      </a:r>
                      <a:endPar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endParaRP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a:t>
                      </a:r>
                      <a:r>
                        <a:rPr kumimoji="0" lang="es-ES" sz="1200" b="0" i="0" u="sng"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Símbolo</a:t>
                      </a: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En la oscuridad se les pregunta cómo se sienten, qué piensan, algunos se sienten intranquilos, se van encendiendo velas y comentan su reacción, se compara con la búsqueda de Dios</a:t>
                      </a: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Compartimos cómo nos hemos sentido y se adquiere el compromiso de cómo ser luz para los demás.</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a:t>
                      </a: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Oración</a:t>
                      </a:r>
                      <a:r>
                        <a:rPr kumimoji="0" lang="es-ES" sz="10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 sz="1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r>
                        <a:rPr kumimoji="0" lang="es-ES" sz="10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EVALUACIÓN</a:t>
                      </a: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endParaRPr kumimoji="0" lang="es-ES" sz="10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graphicFrame>
        <p:nvGraphicFramePr>
          <p:cNvPr id="21547" name="Group 43"/>
          <p:cNvGraphicFramePr>
            <a:graphicFrameLocks noGrp="1"/>
          </p:cNvGraphicFramePr>
          <p:nvPr/>
        </p:nvGraphicFramePr>
        <p:xfrm>
          <a:off x="533400" y="304800"/>
          <a:ext cx="8153400" cy="6096002"/>
        </p:xfrm>
        <a:graphic>
          <a:graphicData uri="http://schemas.openxmlformats.org/drawingml/2006/table">
            <a:tbl>
              <a:tblPr/>
              <a:tblGrid>
                <a:gridCol w="2163763"/>
                <a:gridCol w="4475162"/>
                <a:gridCol w="1514475"/>
              </a:tblGrid>
              <a:tr h="296863">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GRUPO:  2ºESO</a:t>
                      </a:r>
                      <a:endParaRPr kumimoji="0" lang="es-ES" sz="1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FECHA: </a:t>
                      </a: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MARZO</a:t>
                      </a:r>
                      <a:endParaRPr kumimoji="0" lang="es-ES" sz="1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r>
              <a:tr h="319088">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TEMA:CUARESMA</a:t>
                      </a:r>
                      <a:endParaRPr kumimoji="0" lang="es-ES" sz="1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SESIÓN:    </a:t>
                      </a: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1/3</a:t>
                      </a:r>
                      <a:endParaRPr kumimoji="0" lang="es-ES" sz="1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r>
              <a:tr h="8826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OBJETIVOS DE LA SESIÓN:</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dirty="0" smtClean="0">
                          <a:ln>
                            <a:noFill/>
                          </a:ln>
                          <a:solidFill>
                            <a:schemeClr val="tx1"/>
                          </a:solidFill>
                          <a:effectLst/>
                          <a:latin typeface="Comic Sans MS" pitchFamily="66" charset="0"/>
                          <a:cs typeface="Arial" charset="0"/>
                        </a:rPr>
                        <a:t> CONVERSIÓN</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dirty="0" smtClean="0">
                          <a:ln>
                            <a:noFill/>
                          </a:ln>
                          <a:solidFill>
                            <a:schemeClr val="tx1"/>
                          </a:solidFill>
                          <a:effectLst/>
                          <a:latin typeface="Comic Sans MS" pitchFamily="66" charset="0"/>
                          <a:cs typeface="Arial" charset="0"/>
                        </a:rPr>
                        <a:t> </a:t>
                      </a:r>
                      <a:endParaRPr kumimoji="0" lang="es-ES" sz="2800" b="0" i="0" u="none" strike="noStrike" cap="none" normalizeH="0" baseline="0" dirty="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r>
              <a:tr h="295275">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MATERIALES: fotocopias del libro, bíblias</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r h="296863">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¿CÓMO LO VAMOS A REALIZAR?</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r h="4005263">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s-ES" sz="1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Calibri" pitchFamily="34" charset="0"/>
                          <a:cs typeface="Arial" charset="0"/>
                        </a:rPr>
                        <a:t> </a:t>
                      </a:r>
                      <a:r>
                        <a:rPr kumimoji="0" lang="es-ES" sz="1200" b="0" i="0" u="none" strike="noStrike" cap="none" normalizeH="0" baseline="0" dirty="0" smtClean="0">
                          <a:ln>
                            <a:noFill/>
                          </a:ln>
                          <a:solidFill>
                            <a:schemeClr val="tx1"/>
                          </a:solidFill>
                          <a:effectLst/>
                          <a:latin typeface="Comic Sans MS" pitchFamily="66" charset="0"/>
                          <a:ea typeface="Calibri" pitchFamily="34" charset="0"/>
                          <a:cs typeface="Arial" charset="0"/>
                        </a:rPr>
                        <a:t> POR PREPARAR</a:t>
                      </a:r>
                      <a:endParaRPr kumimoji="0" lang="es-ES" sz="1000" b="1" i="0" u="sng" strike="noStrike" cap="none" normalizeH="0" baseline="0" dirty="0" smtClean="0">
                        <a:ln>
                          <a:noFill/>
                        </a:ln>
                        <a:solidFill>
                          <a:schemeClr val="tx1"/>
                        </a:solidFill>
                        <a:effectLst/>
                        <a:latin typeface="Comic Sans MS" pitchFamily="66" charset="0"/>
                        <a:ea typeface="Calibri" pitchFamily="34" charset="0"/>
                        <a:cs typeface="Arial" charset="0"/>
                      </a:endParaRP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endParaRPr kumimoji="0" lang="es-ES" sz="1000" b="1" i="0" u="sng" strike="noStrike" cap="none" normalizeH="0" baseline="0" dirty="0" smtClean="0">
                        <a:ln>
                          <a:noFill/>
                        </a:ln>
                        <a:solidFill>
                          <a:schemeClr val="tx1"/>
                        </a:solidFill>
                        <a:effectLst/>
                        <a:latin typeface="Comic Sans MS" pitchFamily="66" charset="0"/>
                        <a:ea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2">
            <a:lumMod val="65000"/>
            <a:lumOff val="35000"/>
          </a:schemeClr>
        </a:solidFill>
        <a:effectLst/>
      </p:bgPr>
    </p:bg>
    <p:spTree>
      <p:nvGrpSpPr>
        <p:cNvPr id="1" name=""/>
        <p:cNvGrpSpPr/>
        <p:nvPr/>
      </p:nvGrpSpPr>
      <p:grpSpPr>
        <a:xfrm>
          <a:off x="0" y="0"/>
          <a:ext cx="0" cy="0"/>
          <a:chOff x="0" y="0"/>
          <a:chExt cx="0" cy="0"/>
        </a:xfrm>
      </p:grpSpPr>
      <p:graphicFrame>
        <p:nvGraphicFramePr>
          <p:cNvPr id="21547" name="Group 43"/>
          <p:cNvGraphicFramePr>
            <a:graphicFrameLocks noGrp="1"/>
          </p:cNvGraphicFramePr>
          <p:nvPr/>
        </p:nvGraphicFramePr>
        <p:xfrm>
          <a:off x="533400" y="304800"/>
          <a:ext cx="8153400" cy="6096002"/>
        </p:xfrm>
        <a:graphic>
          <a:graphicData uri="http://schemas.openxmlformats.org/drawingml/2006/table">
            <a:tbl>
              <a:tblPr/>
              <a:tblGrid>
                <a:gridCol w="2163763"/>
                <a:gridCol w="4475162"/>
                <a:gridCol w="1514475"/>
              </a:tblGrid>
              <a:tr h="296863">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GRUPO:  2ºESO</a:t>
                      </a:r>
                      <a:endParaRPr kumimoji="0" lang="es-ES" sz="1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FECHA: </a:t>
                      </a: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ABRIL</a:t>
                      </a:r>
                      <a:endParaRPr kumimoji="0" lang="es-ES" sz="1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r>
              <a:tr h="319088">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TEMA: PABLO</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SESIÓN:    1/4</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r>
              <a:tr h="8826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OBJETIVOS DE LA SESIÓN:</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smtClean="0">
                          <a:ln>
                            <a:noFill/>
                          </a:ln>
                          <a:solidFill>
                            <a:schemeClr val="tx1"/>
                          </a:solidFill>
                          <a:effectLst/>
                          <a:latin typeface="Comic Sans MS" pitchFamily="66" charset="0"/>
                          <a:cs typeface="Arial" charset="0"/>
                        </a:rPr>
                        <a:t> CONVERSIÓN</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smtClean="0">
                          <a:ln>
                            <a:noFill/>
                          </a:ln>
                          <a:solidFill>
                            <a:schemeClr val="tx1"/>
                          </a:solidFill>
                          <a:effectLst/>
                          <a:latin typeface="Comic Sans MS" pitchFamily="66" charset="0"/>
                          <a:cs typeface="Arial" charset="0"/>
                        </a:rPr>
                        <a:t> MISION: EVANGELIZAR TODOS LOS RINCONES DEL MUNDO</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smtClean="0">
                          <a:ln>
                            <a:noFill/>
                          </a:ln>
                          <a:solidFill>
                            <a:schemeClr val="tx1"/>
                          </a:solidFill>
                          <a:effectLst/>
                          <a:latin typeface="Comic Sans MS" pitchFamily="66" charset="0"/>
                          <a:cs typeface="Arial" charset="0"/>
                        </a:rPr>
                        <a:t> PARA MI LA VIDA ES CRISTO</a:t>
                      </a:r>
                      <a:endParaRPr kumimoji="0" lang="es-ES" sz="28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r>
              <a:tr h="295275">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MATERIALES: fotocopias del libro, bíblias</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r h="296863">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¿CÓMO LO VAMOS A REALIZAR?</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r h="4005263">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s-ES" sz="1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Calibri" pitchFamily="34" charset="0"/>
                          <a:cs typeface="Arial" charset="0"/>
                        </a:rPr>
                        <a:t> Presentación del tema</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Calibri" pitchFamily="34" charset="0"/>
                          <a:cs typeface="Arial" charset="0"/>
                        </a:rPr>
                        <a:t> </a:t>
                      </a:r>
                      <a:r>
                        <a:rPr kumimoji="0" lang="es-ES" sz="1200" b="0" i="0" u="none" strike="noStrike" cap="none" normalizeH="0" baseline="0" dirty="0" err="1" smtClean="0">
                          <a:ln>
                            <a:noFill/>
                          </a:ln>
                          <a:solidFill>
                            <a:schemeClr val="tx1"/>
                          </a:solidFill>
                          <a:effectLst/>
                          <a:latin typeface="Comic Sans MS" pitchFamily="66" charset="0"/>
                          <a:ea typeface="Calibri" pitchFamily="34" charset="0"/>
                          <a:cs typeface="Arial" charset="0"/>
                        </a:rPr>
                        <a:t>Pag</a:t>
                      </a:r>
                      <a:r>
                        <a:rPr kumimoji="0" lang="es-ES" sz="1200" b="0" i="0" u="none" strike="noStrike" cap="none" normalizeH="0" baseline="0" dirty="0" smtClean="0">
                          <a:ln>
                            <a:noFill/>
                          </a:ln>
                          <a:solidFill>
                            <a:schemeClr val="tx1"/>
                          </a:solidFill>
                          <a:effectLst/>
                          <a:latin typeface="Comic Sans MS" pitchFamily="66" charset="0"/>
                          <a:ea typeface="Calibri" pitchFamily="34" charset="0"/>
                          <a:cs typeface="Arial" charset="0"/>
                        </a:rPr>
                        <a:t>. 90, El desafío de cambiar (dinámica camino, análisis símbolos)</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Calibri" pitchFamily="34" charset="0"/>
                          <a:cs typeface="Arial" charset="0"/>
                        </a:rPr>
                        <a:t> Cita bíblica: </a:t>
                      </a:r>
                      <a:r>
                        <a:rPr kumimoji="0" lang="es-ES" sz="1200" b="1" i="0" u="none" strike="noStrike" cap="none" normalizeH="0" baseline="0" dirty="0" smtClean="0">
                          <a:ln>
                            <a:noFill/>
                          </a:ln>
                          <a:solidFill>
                            <a:schemeClr val="tx1"/>
                          </a:solidFill>
                          <a:effectLst/>
                          <a:latin typeface="Comic Sans MS" pitchFamily="66" charset="0"/>
                          <a:ea typeface="Calibri" pitchFamily="34" charset="0"/>
                          <a:cs typeface="Arial" charset="0"/>
                        </a:rPr>
                        <a:t>Hechos 9, 1-22</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Calibri" pitchFamily="34" charset="0"/>
                          <a:cs typeface="Arial" charset="0"/>
                        </a:rPr>
                        <a:t> Se reflexiona y comenta la cita </a:t>
                      </a:r>
                      <a:r>
                        <a:rPr kumimoji="0" lang="es-ES" sz="1200" b="0" i="0" u="none" strike="noStrike" cap="none" normalizeH="0" baseline="0" dirty="0" smtClean="0">
                          <a:ln>
                            <a:noFill/>
                          </a:ln>
                          <a:solidFill>
                            <a:schemeClr val="tx1"/>
                          </a:solidFill>
                          <a:effectLst/>
                          <a:latin typeface="Comic Sans MS" pitchFamily="66" charset="0"/>
                          <a:ea typeface="Calibri" pitchFamily="34" charset="0"/>
                          <a:cs typeface="Arial" charset="0"/>
                        </a:rPr>
                        <a:t>bíblica</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Calibri" pitchFamily="34" charset="0"/>
                          <a:cs typeface="Arial" charset="0"/>
                        </a:rPr>
                        <a:t>  Oración</a:t>
                      </a:r>
                      <a:endParaRPr kumimoji="0" lang="es-ES" sz="1200" b="0" i="0" u="none" strike="noStrike" cap="none" normalizeH="0" baseline="0" dirty="0" smtClean="0">
                        <a:ln>
                          <a:noFill/>
                        </a:ln>
                        <a:solidFill>
                          <a:schemeClr val="tx1"/>
                        </a:solidFill>
                        <a:effectLst/>
                        <a:latin typeface="Comic Sans MS" pitchFamily="66" charset="0"/>
                        <a:ea typeface="Calibri" pitchFamily="34" charset="0"/>
                        <a:cs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 sz="1200" b="0" i="0" u="none" strike="noStrike" cap="none" normalizeH="0" baseline="0" dirty="0" smtClean="0">
                        <a:ln>
                          <a:noFill/>
                        </a:ln>
                        <a:solidFill>
                          <a:schemeClr val="tx1"/>
                        </a:solidFill>
                        <a:effectLst/>
                        <a:latin typeface="Comic Sans MS" pitchFamily="66" charset="0"/>
                        <a:ea typeface="Calibri" pitchFamily="34" charset="0"/>
                        <a:cs typeface="Arial" charset="0"/>
                      </a:endParaRP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r>
                        <a:rPr kumimoji="0" lang="es-ES" sz="1000" b="1" i="0" u="sng" strike="noStrike" cap="none" normalizeH="0" baseline="0" dirty="0" smtClean="0">
                          <a:ln>
                            <a:noFill/>
                          </a:ln>
                          <a:solidFill>
                            <a:schemeClr val="tx1"/>
                          </a:solidFill>
                          <a:effectLst/>
                          <a:latin typeface="Comic Sans MS" pitchFamily="66" charset="0"/>
                          <a:ea typeface="Calibri" pitchFamily="34" charset="0"/>
                          <a:cs typeface="Arial" charset="0"/>
                        </a:rPr>
                        <a:t>EVALUACIÓN</a:t>
                      </a: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endParaRPr kumimoji="0" lang="es-ES" sz="1000" b="1" i="0" u="sng" strike="noStrike" cap="none" normalizeH="0" baseline="0" dirty="0" smtClean="0">
                        <a:ln>
                          <a:noFill/>
                        </a:ln>
                        <a:solidFill>
                          <a:schemeClr val="tx1"/>
                        </a:solidFill>
                        <a:effectLst/>
                        <a:latin typeface="Comic Sans MS" pitchFamily="66" charset="0"/>
                        <a:ea typeface="Calibri" pitchFamily="34" charset="0"/>
                        <a:cs typeface="Arial" charset="0"/>
                      </a:endParaRP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endParaRPr kumimoji="0" lang="es-ES" sz="1000" b="1" i="0" u="sng" strike="noStrike" cap="none" normalizeH="0" baseline="0" dirty="0" smtClean="0">
                        <a:ln>
                          <a:noFill/>
                        </a:ln>
                        <a:solidFill>
                          <a:schemeClr val="tx1"/>
                        </a:solidFill>
                        <a:effectLst/>
                        <a:latin typeface="Comic Sans MS" pitchFamily="66" charset="0"/>
                        <a:ea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2">
            <a:lumMod val="65000"/>
            <a:lumOff val="35000"/>
          </a:schemeClr>
        </a:solidFill>
        <a:effectLst/>
      </p:bgPr>
    </p:bg>
    <p:spTree>
      <p:nvGrpSpPr>
        <p:cNvPr id="1" name=""/>
        <p:cNvGrpSpPr/>
        <p:nvPr/>
      </p:nvGrpSpPr>
      <p:grpSpPr>
        <a:xfrm>
          <a:off x="0" y="0"/>
          <a:ext cx="0" cy="0"/>
          <a:chOff x="0" y="0"/>
          <a:chExt cx="0" cy="0"/>
        </a:xfrm>
      </p:grpSpPr>
      <p:graphicFrame>
        <p:nvGraphicFramePr>
          <p:cNvPr id="22559" name="Group 31"/>
          <p:cNvGraphicFramePr>
            <a:graphicFrameLocks noGrp="1"/>
          </p:cNvGraphicFramePr>
          <p:nvPr/>
        </p:nvGraphicFramePr>
        <p:xfrm>
          <a:off x="533400" y="304800"/>
          <a:ext cx="8153400" cy="6371592"/>
        </p:xfrm>
        <a:graphic>
          <a:graphicData uri="http://schemas.openxmlformats.org/drawingml/2006/table">
            <a:tbl>
              <a:tblPr/>
              <a:tblGrid>
                <a:gridCol w="2163763"/>
                <a:gridCol w="4475162"/>
                <a:gridCol w="1514475"/>
              </a:tblGrid>
              <a:tr h="296863">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GRUPO:  2ºESO</a:t>
                      </a:r>
                      <a:endParaRPr kumimoji="0" lang="es-ES" sz="1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FECHA: </a:t>
                      </a: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ABRIL</a:t>
                      </a:r>
                      <a:endParaRPr kumimoji="0" lang="es-ES" sz="1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r>
              <a:tr h="319088">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TEMA: PABLO</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SESIÓN:    2/4</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r>
              <a:tr h="8826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OBJETIVOS DE LA SESIÓN:</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endParaRPr kumimoji="0" lang="es-ES" sz="1000" b="1" i="0" u="none" strike="noStrike" cap="none" normalizeH="0" baseline="0" smtClean="0">
                        <a:ln>
                          <a:noFill/>
                        </a:ln>
                        <a:solidFill>
                          <a:schemeClr val="tx1"/>
                        </a:solidFill>
                        <a:effectLst/>
                        <a:latin typeface="Comic Sans MS" pitchFamily="66" charset="0"/>
                        <a:cs typeface="Arial" charset="0"/>
                      </a:endParaRP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smtClean="0">
                          <a:ln>
                            <a:noFill/>
                          </a:ln>
                          <a:solidFill>
                            <a:schemeClr val="tx1"/>
                          </a:solidFill>
                          <a:effectLst/>
                          <a:latin typeface="Comic Sans MS" pitchFamily="66" charset="0"/>
                          <a:cs typeface="Arial" charset="0"/>
                        </a:rPr>
                        <a:t> CONVERSIÓN</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smtClean="0">
                          <a:ln>
                            <a:noFill/>
                          </a:ln>
                          <a:solidFill>
                            <a:schemeClr val="tx1"/>
                          </a:solidFill>
                          <a:effectLst/>
                          <a:latin typeface="Comic Sans MS" pitchFamily="66" charset="0"/>
                          <a:cs typeface="Arial" charset="0"/>
                        </a:rPr>
                        <a:t> MISION: EVANGELIZAR TODOS LOS RINCONES DEL MUNDO</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smtClean="0">
                          <a:ln>
                            <a:noFill/>
                          </a:ln>
                          <a:solidFill>
                            <a:schemeClr val="tx1"/>
                          </a:solidFill>
                          <a:effectLst/>
                          <a:latin typeface="Comic Sans MS" pitchFamily="66" charset="0"/>
                          <a:cs typeface="Arial" charset="0"/>
                        </a:rPr>
                        <a:t> PARA MI LA VIDA ES CRISTO</a:t>
                      </a:r>
                      <a:endParaRPr kumimoji="0" lang="es-ES" sz="2800" b="0" i="0" u="none" strike="noStrike" cap="none" normalizeH="0" baseline="0" smtClean="0">
                        <a:ln>
                          <a:noFill/>
                        </a:ln>
                        <a:solidFill>
                          <a:schemeClr val="tx1"/>
                        </a:solidFill>
                        <a:effectLst/>
                        <a:latin typeface="Arial" charset="0"/>
                        <a:cs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 sz="1000" b="0" i="0" u="none" strike="noStrike" cap="none" normalizeH="0" baseline="0" smtClean="0">
                        <a:ln>
                          <a:noFill/>
                        </a:ln>
                        <a:solidFill>
                          <a:schemeClr val="tx1"/>
                        </a:solidFill>
                        <a:effectLst/>
                        <a:latin typeface="Arial" charset="0"/>
                        <a:cs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 sz="1000" b="1"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r>
              <a:tr h="295275">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MATERIALES: radio-CD, fotocopia oraciones, folios, bolígrafos</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r h="296863">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¿CÓMO LO VAMOS A REALIZAR?</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r h="4005263">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s-ES" sz="1000" b="0" i="0" u="none" strike="noStrike" cap="none" normalizeH="0" baseline="0" smtClean="0">
                        <a:ln>
                          <a:noFill/>
                        </a:ln>
                        <a:solidFill>
                          <a:schemeClr val="tx1"/>
                        </a:solidFill>
                        <a:effectLst/>
                        <a:latin typeface="Comic Sans MS" pitchFamily="66" charset="0"/>
                        <a:ea typeface="Times New Roman" pitchFamily="18" charset="0"/>
                        <a:cs typeface="Calibri" pitchFamily="34" charset="0"/>
                      </a:endParaRP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 Dinámica: Horario, ¿a qué dedicamos las horas de nuestros días? Análisis y ver si se dedica tiempo a Jesús</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 Oración: Si estás solo ten valor para acompañarte o ten valor para ser acompañado.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             La vida es como una hoja en blanco, tú decides qué escribir en ella. Deja que el señor sea tu pluma, la que haga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             escribir recto sobre tus renglones torcidos.</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             La vida es un regalo que hay que amar, por eso te amo, eres la vida que Dios me ha regalado.</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             El verdadero sentido de la vida esta en apreciar y valorar lo que Dios nos ha dado, naturaleza, animales y a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             nosotros mismos, disfruta de todo esto y sentirás a Dios en tu vida.</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             La vida no tiene sentido sin amor… En realidad, vivir es amor. Solo con el amor, el mayor regalo de Dios, sabremos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             amar la vida.</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             Si quieres Triunfar en la vida, ama, perdona y olvida; hoy te lo dice un amigo y mañana te lo dirá la vida.</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             La vida es como una caja de bombones, nunca sabes lo que te va a tocar. Sé hoy el bombón de chocolate que Dios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             ha dado al mundo.</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             La lucha más grande en la vida es con uno mismo. El día que dejes de hacerlo, el mundo te gobernará. Si dar amor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             es ir contra el mundo, hemos de ir contra el mundo.</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 Canción: Arraigados en ti (Ixcís)</a:t>
                      </a:r>
                      <a:endParaRPr kumimoji="0" lang="es-ES" sz="1000" b="1" i="0" u="sng"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endParaRPr kumimoji="0" lang="es-ES" sz="1000" b="1" i="0" u="sng"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r>
                        <a:rPr kumimoji="0" lang="es-ES" sz="1000" b="1" i="0" u="sng" strike="noStrike" cap="none" normalizeH="0" baseline="0" smtClean="0">
                          <a:ln>
                            <a:noFill/>
                          </a:ln>
                          <a:solidFill>
                            <a:schemeClr val="tx1"/>
                          </a:solidFill>
                          <a:effectLst/>
                          <a:latin typeface="Comic Sans MS" pitchFamily="66" charset="0"/>
                          <a:ea typeface="Calibri" pitchFamily="34" charset="0"/>
                          <a:cs typeface="Times New Roman" pitchFamily="18" charset="0"/>
                        </a:rPr>
                        <a:t>EVALUACIÓN</a:t>
                      </a: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endParaRPr kumimoji="0" lang="es-ES" sz="1000" b="1" i="0" u="sng"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2">
            <a:lumMod val="65000"/>
            <a:lumOff val="35000"/>
          </a:schemeClr>
        </a:solidFill>
        <a:effectLst/>
      </p:bgPr>
    </p:bg>
    <p:spTree>
      <p:nvGrpSpPr>
        <p:cNvPr id="1" name=""/>
        <p:cNvGrpSpPr/>
        <p:nvPr/>
      </p:nvGrpSpPr>
      <p:grpSpPr>
        <a:xfrm>
          <a:off x="0" y="0"/>
          <a:ext cx="0" cy="0"/>
          <a:chOff x="0" y="0"/>
          <a:chExt cx="0" cy="0"/>
        </a:xfrm>
      </p:grpSpPr>
      <p:graphicFrame>
        <p:nvGraphicFramePr>
          <p:cNvPr id="23583" name="Group 31"/>
          <p:cNvGraphicFramePr>
            <a:graphicFrameLocks noGrp="1"/>
          </p:cNvGraphicFramePr>
          <p:nvPr/>
        </p:nvGraphicFramePr>
        <p:xfrm>
          <a:off x="533400" y="304800"/>
          <a:ext cx="8153400" cy="6096002"/>
        </p:xfrm>
        <a:graphic>
          <a:graphicData uri="http://schemas.openxmlformats.org/drawingml/2006/table">
            <a:tbl>
              <a:tblPr/>
              <a:tblGrid>
                <a:gridCol w="2163763"/>
                <a:gridCol w="4475162"/>
                <a:gridCol w="1514475"/>
              </a:tblGrid>
              <a:tr h="296863">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GRUPO:  2ºESO</a:t>
                      </a:r>
                      <a:endParaRPr kumimoji="0" lang="es-ES" sz="1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FECHA: </a:t>
                      </a: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ABRIL</a:t>
                      </a:r>
                      <a:endParaRPr kumimoji="0" lang="es-ES" sz="1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r>
              <a:tr h="319088">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TEMA: PABLO</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SESIÓN:    3/4</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r>
              <a:tr h="8826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OBJETIVOS DE LA SESIÓN:</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smtClean="0">
                          <a:ln>
                            <a:noFill/>
                          </a:ln>
                          <a:solidFill>
                            <a:schemeClr val="tx1"/>
                          </a:solidFill>
                          <a:effectLst/>
                          <a:latin typeface="Comic Sans MS" pitchFamily="66" charset="0"/>
                          <a:cs typeface="Arial" charset="0"/>
                        </a:rPr>
                        <a:t> CONVERSIÓN</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smtClean="0">
                          <a:ln>
                            <a:noFill/>
                          </a:ln>
                          <a:solidFill>
                            <a:schemeClr val="tx1"/>
                          </a:solidFill>
                          <a:effectLst/>
                          <a:latin typeface="Comic Sans MS" pitchFamily="66" charset="0"/>
                          <a:cs typeface="Arial" charset="0"/>
                        </a:rPr>
                        <a:t> MISION: EVANGELIZAR TODOS LOS RINCONES DEL MUNDO</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smtClean="0">
                          <a:ln>
                            <a:noFill/>
                          </a:ln>
                          <a:solidFill>
                            <a:schemeClr val="tx1"/>
                          </a:solidFill>
                          <a:effectLst/>
                          <a:latin typeface="Comic Sans MS" pitchFamily="66" charset="0"/>
                          <a:cs typeface="Arial" charset="0"/>
                        </a:rPr>
                        <a:t> PARA MI LA VIDA ES CRISTO</a:t>
                      </a:r>
                      <a:endParaRPr kumimoji="0" lang="es-ES" sz="2800" b="0" i="0" u="none" strike="noStrike" cap="none" normalizeH="0" baseline="0" smtClean="0">
                        <a:ln>
                          <a:noFill/>
                        </a:ln>
                        <a:solidFill>
                          <a:schemeClr val="tx1"/>
                        </a:solidFill>
                        <a:effectLst/>
                        <a:latin typeface="Arial" charset="0"/>
                        <a:cs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 sz="1000" b="1"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r>
              <a:tr h="295275">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MATERIALES: pegatinas, proyector, pantalla, ordenador, altavoces, rotuladores, bolígrafos</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r h="296863">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¿CÓMO LO VAMOS A REALIZAR?</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r h="4005263">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smtClean="0">
                          <a:ln>
                            <a:noFill/>
                          </a:ln>
                          <a:solidFill>
                            <a:schemeClr val="tx1"/>
                          </a:solidFill>
                          <a:effectLst/>
                          <a:latin typeface="Comic Sans MS" pitchFamily="66" charset="0"/>
                          <a:ea typeface="Calibri" pitchFamily="34" charset="0"/>
                          <a:cs typeface="Arial" charset="0"/>
                        </a:rPr>
                        <a:t> Testimonios en directo o en video (cura, monja…)</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smtClean="0">
                          <a:ln>
                            <a:noFill/>
                          </a:ln>
                          <a:solidFill>
                            <a:schemeClr val="tx1"/>
                          </a:solidFill>
                          <a:effectLst/>
                          <a:latin typeface="Comic Sans MS" pitchFamily="66" charset="0"/>
                          <a:ea typeface="Calibri" pitchFamily="34" charset="0"/>
                          <a:cs typeface="Arial" charset="0"/>
                        </a:rPr>
                        <a:t> Pegatinas con frases evangelizadoras para que las repartan a la gente de la calle</a:t>
                      </a: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endParaRPr kumimoji="0" lang="es-ES" sz="1000" b="1" i="0" u="sng" strike="noStrike" cap="none" normalizeH="0" baseline="0" smtClean="0">
                        <a:ln>
                          <a:noFill/>
                        </a:ln>
                        <a:solidFill>
                          <a:schemeClr val="tx1"/>
                        </a:solidFill>
                        <a:effectLst/>
                        <a:latin typeface="Comic Sans MS" pitchFamily="66" charset="0"/>
                        <a:ea typeface="Calibri" pitchFamily="34" charset="0"/>
                        <a:cs typeface="Arial" charset="0"/>
                      </a:endParaRP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r>
                        <a:rPr kumimoji="0" lang="es-ES" sz="1000" b="1" i="0" u="sng" strike="noStrike" cap="none" normalizeH="0" baseline="0" smtClean="0">
                          <a:ln>
                            <a:noFill/>
                          </a:ln>
                          <a:solidFill>
                            <a:schemeClr val="tx1"/>
                          </a:solidFill>
                          <a:effectLst/>
                          <a:latin typeface="Comic Sans MS" pitchFamily="66" charset="0"/>
                          <a:ea typeface="Calibri" pitchFamily="34" charset="0"/>
                          <a:cs typeface="Arial" charset="0"/>
                        </a:rPr>
                        <a:t>EVALUACIÓN</a:t>
                      </a: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endParaRPr kumimoji="0" lang="es-ES" sz="1000" b="1" i="0" u="sng" strike="noStrike" cap="none" normalizeH="0" baseline="0" smtClean="0">
                        <a:ln>
                          <a:noFill/>
                        </a:ln>
                        <a:solidFill>
                          <a:schemeClr val="tx1"/>
                        </a:solidFill>
                        <a:effectLst/>
                        <a:latin typeface="Comic Sans MS" pitchFamily="66" charset="0"/>
                        <a:ea typeface="Calibri" pitchFamily="34" charset="0"/>
                        <a:cs typeface="Arial" charset="0"/>
                      </a:endParaRPr>
                    </a:p>
                  </a:txBody>
                  <a:tcP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2">
            <a:lumMod val="65000"/>
            <a:lumOff val="35000"/>
          </a:schemeClr>
        </a:solidFill>
        <a:effectLst/>
      </p:bgPr>
    </p:bg>
    <p:spTree>
      <p:nvGrpSpPr>
        <p:cNvPr id="1" name=""/>
        <p:cNvGrpSpPr/>
        <p:nvPr/>
      </p:nvGrpSpPr>
      <p:grpSpPr>
        <a:xfrm>
          <a:off x="0" y="0"/>
          <a:ext cx="0" cy="0"/>
          <a:chOff x="0" y="0"/>
          <a:chExt cx="0" cy="0"/>
        </a:xfrm>
      </p:grpSpPr>
      <p:graphicFrame>
        <p:nvGraphicFramePr>
          <p:cNvPr id="24604" name="Group 28"/>
          <p:cNvGraphicFramePr>
            <a:graphicFrameLocks noGrp="1"/>
          </p:cNvGraphicFramePr>
          <p:nvPr/>
        </p:nvGraphicFramePr>
        <p:xfrm>
          <a:off x="533400" y="304800"/>
          <a:ext cx="8153400" cy="6188712"/>
        </p:xfrm>
        <a:graphic>
          <a:graphicData uri="http://schemas.openxmlformats.org/drawingml/2006/table">
            <a:tbl>
              <a:tblPr/>
              <a:tblGrid>
                <a:gridCol w="2163763"/>
                <a:gridCol w="4475162"/>
                <a:gridCol w="1514475"/>
              </a:tblGrid>
              <a:tr h="296863">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GRUPO:  2ºESO</a:t>
                      </a:r>
                      <a:endParaRPr kumimoji="0" lang="es-ES" sz="1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FECHA</a:t>
                      </a: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 </a:t>
                      </a: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ABRIL</a:t>
                      </a:r>
                      <a:endParaRPr kumimoji="0" lang="es-ES" sz="1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r>
              <a:tr h="319088">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TEMA: PABLO</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SESIÓN:    4/4 </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r>
              <a:tr h="8826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OBJETIVOS DE LA SESIÓN:</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smtClean="0">
                          <a:ln>
                            <a:noFill/>
                          </a:ln>
                          <a:solidFill>
                            <a:schemeClr val="tx1"/>
                          </a:solidFill>
                          <a:effectLst/>
                          <a:latin typeface="Comic Sans MS" pitchFamily="66" charset="0"/>
                          <a:cs typeface="Arial" charset="0"/>
                        </a:rPr>
                        <a:t> CONVERSIÓN</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smtClean="0">
                          <a:ln>
                            <a:noFill/>
                          </a:ln>
                          <a:solidFill>
                            <a:schemeClr val="tx1"/>
                          </a:solidFill>
                          <a:effectLst/>
                          <a:latin typeface="Comic Sans MS" pitchFamily="66" charset="0"/>
                          <a:cs typeface="Arial" charset="0"/>
                        </a:rPr>
                        <a:t> MISION: EVANGELIZAR TODOS LOS RINCONES DEL MUNDO</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smtClean="0">
                          <a:ln>
                            <a:noFill/>
                          </a:ln>
                          <a:solidFill>
                            <a:schemeClr val="tx1"/>
                          </a:solidFill>
                          <a:effectLst/>
                          <a:latin typeface="Comic Sans MS" pitchFamily="66" charset="0"/>
                          <a:cs typeface="Arial" charset="0"/>
                        </a:rPr>
                        <a:t> PARA MI LA VIDA ES CRISTO</a:t>
                      </a:r>
                      <a:endParaRPr kumimoji="0" lang="es-ES" sz="2800" b="0" i="0" u="none" strike="noStrike" cap="none" normalizeH="0" baseline="0" smtClean="0">
                        <a:ln>
                          <a:noFill/>
                        </a:ln>
                        <a:solidFill>
                          <a:schemeClr val="tx1"/>
                        </a:solidFill>
                        <a:effectLst/>
                        <a:latin typeface="Arial" charset="0"/>
                        <a:cs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 sz="1000" b="1" i="0" u="none" strike="noStrike" cap="none" normalizeH="0" baseline="0" smtClean="0">
                        <a:ln>
                          <a:noFill/>
                        </a:ln>
                        <a:solidFill>
                          <a:schemeClr val="tx1"/>
                        </a:solidFill>
                        <a:effectLst/>
                        <a:latin typeface="Arial" charset="0"/>
                        <a:cs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 sz="1000" b="1"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r>
              <a:tr h="295275">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MATERIALES: fotocopia libro, bolígrafos</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r h="296863">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¿CÓMO LO VAMOS A REALIZAR?</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r h="4005263">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s-ES" sz="10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endParaRP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a:t>
                      </a: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Celebración</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Canto o  canción: Cuenta conmigo de Jesús Adrián Romero</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Ambientación recordando las sesiones anteriores</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Salmo sobre la misión de evangelizar</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Lectura: Mt 28, 19-20</a:t>
                      </a:r>
                      <a:endPar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endParaRP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a:t>
                      </a:r>
                      <a:r>
                        <a:rPr kumimoji="0" lang="es-ES" sz="1200" b="0" i="0" u="sng"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Compromiso:</a:t>
                      </a: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pág. 105, El desafío de cambiar</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Oración libre sobre el tema</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 sz="1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r>
                        <a:rPr kumimoji="0" lang="es-ES" sz="10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EVALUACIÓN</a:t>
                      </a: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endParaRPr kumimoji="0" lang="es-ES" sz="10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graphicFrame>
        <p:nvGraphicFramePr>
          <p:cNvPr id="7195" name="Group 27"/>
          <p:cNvGraphicFramePr>
            <a:graphicFrameLocks noGrp="1"/>
          </p:cNvGraphicFramePr>
          <p:nvPr/>
        </p:nvGraphicFramePr>
        <p:xfrm>
          <a:off x="533400" y="304800"/>
          <a:ext cx="8153400" cy="6096002"/>
        </p:xfrm>
        <a:graphic>
          <a:graphicData uri="http://schemas.openxmlformats.org/drawingml/2006/table">
            <a:tbl>
              <a:tblPr/>
              <a:tblGrid>
                <a:gridCol w="2163763"/>
                <a:gridCol w="4475162"/>
                <a:gridCol w="1514475"/>
              </a:tblGrid>
              <a:tr h="296863">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GRUPO:  2ºESO</a:t>
                      </a:r>
                      <a:endParaRPr kumimoji="0" lang="es-ES" sz="1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FECHA: </a:t>
                      </a: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OCTUBRE</a:t>
                      </a:r>
                      <a:endParaRPr kumimoji="0" lang="es-ES" sz="1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r>
              <a:tr h="319088">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TEMA: LAZARO</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SESIÓN:    2/3</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r>
              <a:tr h="8826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OBJETIVOS DE LA SESIÓN:</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gridSpan="2">
                  <a:txBody>
                    <a:bodyPr/>
                    <a:lstStyle/>
                    <a:p>
                      <a:pPr marL="0" marR="0" lvl="0" indent="0" algn="l" defTabSz="914400" rtl="0" eaLnBrk="1" fontAlgn="base" latinLnBrk="0" hangingPunct="1">
                        <a:lnSpc>
                          <a:spcPct val="115000"/>
                        </a:lnSpc>
                        <a:spcBef>
                          <a:spcPct val="0"/>
                        </a:spcBef>
                        <a:spcAft>
                          <a:spcPct val="0"/>
                        </a:spcAft>
                        <a:buClrTx/>
                        <a:buSzTx/>
                        <a:buFont typeface="Symbol" pitchFamily="18" charset="2"/>
                        <a:buChar char=""/>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 AMISTAD</a:t>
                      </a:r>
                    </a:p>
                    <a:p>
                      <a:pPr marL="0" marR="0" lvl="0" indent="0" algn="l" defTabSz="914400" rtl="0" eaLnBrk="1" fontAlgn="base" latinLnBrk="0" hangingPunct="1">
                        <a:lnSpc>
                          <a:spcPct val="115000"/>
                        </a:lnSpc>
                        <a:spcBef>
                          <a:spcPct val="0"/>
                        </a:spcBef>
                        <a:spcAft>
                          <a:spcPct val="0"/>
                        </a:spcAft>
                        <a:buClrTx/>
                        <a:buSzTx/>
                        <a:buFont typeface="Symbol" pitchFamily="18" charset="2"/>
                        <a:buChar char=""/>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 FE EN JESUS</a:t>
                      </a: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endParaRPr kumimoji="0" lang="es-ES" sz="1000" b="0" i="0" u="none" strike="noStrike" cap="none" normalizeH="0" baseline="0" smtClean="0">
                        <a:ln>
                          <a:noFill/>
                        </a:ln>
                        <a:solidFill>
                          <a:schemeClr val="tx1"/>
                        </a:solidFill>
                        <a:effectLst/>
                        <a:latin typeface="Comic Sans MS" pitchFamily="66"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r>
              <a:tr h="295275">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MATERIALES: Colchonetas, algo para cubrir los ojos, hojas de colores, fotocopias de la lectura, bíblias</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r h="296863">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¿CÓMO LO VAMOS A REALIZAR?</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r h="4005263">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s-ES" sz="10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endParaRP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a:t>
                      </a:r>
                      <a:r>
                        <a:rPr kumimoji="0" lang="es-ES" sz="12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Dinámica:</a:t>
                      </a: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En una colchoneta se coloca uno de los chicos encima y el resto, con los ojos tapados, la llevan mientras el que está en la colchoneta los guía hacia varios puntos en los que tendrá que recoger papeles con palabras desordenadas. Cuando las consigan todas tendrán que </a:t>
                      </a:r>
                      <a:r>
                        <a:rPr kumimoji="0" lang="es-ES" sz="1200" b="0" i="0" u="sng"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crear una oración</a:t>
                      </a: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relacionada con el tema que estamos tratando.</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Lectura de “</a:t>
                      </a:r>
                      <a:r>
                        <a:rPr kumimoji="0" lang="es-ES" sz="1200" b="0" i="0" u="sng"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El alpinista</a:t>
                      </a: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Si estuvieras en la misma situación ¿habrías confiado o también te habrías quedado agarrado a la cuerda? </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¿Qué es lo que te impide tener fe en Jesús?, ¿confías en Dios para tus situaciones cotidianas</a:t>
                      </a:r>
                      <a:r>
                        <a:rPr kumimoji="0" lang="es-ES" sz="1000" b="0" i="0" u="none" strike="noStrike" cap="none" normalizeH="0" baseline="0" dirty="0" smtClean="0">
                          <a:ln>
                            <a:noFill/>
                          </a:ln>
                          <a:solidFill>
                            <a:schemeClr val="tx1"/>
                          </a:solidFill>
                          <a:effectLst/>
                          <a:latin typeface="Arial" charset="0"/>
                          <a:ea typeface="Times New Roman" pitchFamily="18" charset="0"/>
                          <a:cs typeface="Calibri" pitchFamily="34" charset="0"/>
                        </a:rPr>
                        <a:t>?</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Se trabaja la segunda parte de la cita bíblica que leímos en la primera </a:t>
                      </a: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sesión</a:t>
                      </a:r>
                    </a:p>
                    <a:p>
                      <a:pPr marL="0" marR="0" lvl="0" indent="0" algn="l" defTabSz="914400" rtl="0" eaLnBrk="1" fontAlgn="base" latinLnBrk="0" hangingPunct="1">
                        <a:lnSpc>
                          <a:spcPct val="100000"/>
                        </a:lnSpc>
                        <a:spcBef>
                          <a:spcPct val="20000"/>
                        </a:spcBef>
                        <a:spcAft>
                          <a:spcPct val="0"/>
                        </a:spcAft>
                        <a:buClrTx/>
                        <a:buSzTx/>
                        <a:buFontTx/>
                        <a:buChar char="•"/>
                        <a:tabLst/>
                        <a:defRPr/>
                      </a:pPr>
                      <a:r>
                        <a:rPr kumimoji="0" lang="es-ES" sz="1200" b="0" i="0" u="none" strike="noStrike" cap="none" normalizeH="0" baseline="0" dirty="0" smtClean="0">
                          <a:ln>
                            <a:noFill/>
                          </a:ln>
                          <a:solidFill>
                            <a:schemeClr val="tx1"/>
                          </a:solidFill>
                          <a:effectLst/>
                          <a:latin typeface="Comic Sans MS" pitchFamily="66" charset="0"/>
                          <a:ea typeface="Calibri" pitchFamily="34" charset="0"/>
                          <a:cs typeface="Calibri" pitchFamily="34" charset="0"/>
                        </a:rPr>
                        <a:t> Oración</a:t>
                      </a:r>
                      <a:endParaRPr kumimoji="0" lang="es-ES" sz="1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Char char="•"/>
                        <a:tabLst/>
                      </a:pPr>
                      <a:endPar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 sz="1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r>
                        <a:rPr kumimoji="0" lang="es-ES" sz="10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EVALUACIÓN</a:t>
                      </a: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endParaRPr kumimoji="0" lang="es-ES" sz="10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graphicFrame>
        <p:nvGraphicFramePr>
          <p:cNvPr id="8220" name="Group 28"/>
          <p:cNvGraphicFramePr>
            <a:graphicFrameLocks noGrp="1"/>
          </p:cNvGraphicFramePr>
          <p:nvPr/>
        </p:nvGraphicFramePr>
        <p:xfrm>
          <a:off x="533400" y="304800"/>
          <a:ext cx="8153400" cy="6242687"/>
        </p:xfrm>
        <a:graphic>
          <a:graphicData uri="http://schemas.openxmlformats.org/drawingml/2006/table">
            <a:tbl>
              <a:tblPr/>
              <a:tblGrid>
                <a:gridCol w="2163763"/>
                <a:gridCol w="4475162"/>
                <a:gridCol w="1514475"/>
              </a:tblGrid>
              <a:tr h="296863">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GRUPO:  2ºESO</a:t>
                      </a:r>
                      <a:endParaRPr kumimoji="0" lang="es-ES" sz="1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FECHA: </a:t>
                      </a: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OCTUBRE</a:t>
                      </a:r>
                      <a:endParaRPr kumimoji="0" lang="es-ES" sz="1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r>
              <a:tr h="319088">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TEMA: LAZARO</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SESIÓN:    3/3</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r>
              <a:tr h="8826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OBJETIVOS DE LA SESIÓN:</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gridSpan="2">
                  <a:txBody>
                    <a:bodyPr/>
                    <a:lstStyle/>
                    <a:p>
                      <a:pPr marL="0" marR="0" lvl="0" indent="0" algn="l" defTabSz="914400" rtl="0" eaLnBrk="1" fontAlgn="base" latinLnBrk="0" hangingPunct="1">
                        <a:lnSpc>
                          <a:spcPct val="115000"/>
                        </a:lnSpc>
                        <a:spcBef>
                          <a:spcPct val="0"/>
                        </a:spcBef>
                        <a:spcAft>
                          <a:spcPct val="0"/>
                        </a:spcAft>
                        <a:buClrTx/>
                        <a:buSzTx/>
                        <a:buFont typeface="Symbol" pitchFamily="18" charset="2"/>
                        <a:buChar char=""/>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 AMISTAD</a:t>
                      </a:r>
                    </a:p>
                    <a:p>
                      <a:pPr marL="0" marR="0" lvl="0" indent="0" algn="l" defTabSz="914400" rtl="0" eaLnBrk="1" fontAlgn="base" latinLnBrk="0" hangingPunct="1">
                        <a:lnSpc>
                          <a:spcPct val="115000"/>
                        </a:lnSpc>
                        <a:spcBef>
                          <a:spcPct val="0"/>
                        </a:spcBef>
                        <a:spcAft>
                          <a:spcPct val="0"/>
                        </a:spcAft>
                        <a:buClrTx/>
                        <a:buSzTx/>
                        <a:buFont typeface="Symbol" pitchFamily="18" charset="2"/>
                        <a:buChar char=""/>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 FE EN JESUS</a:t>
                      </a: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endParaRPr kumimoji="0" lang="es-ES" sz="1000" b="0" i="0" u="none" strike="noStrike" cap="none" normalizeH="0" baseline="0" smtClean="0">
                        <a:ln>
                          <a:noFill/>
                        </a:ln>
                        <a:solidFill>
                          <a:schemeClr val="tx1"/>
                        </a:solidFill>
                        <a:effectLst/>
                        <a:latin typeface="Comic Sans MS" pitchFamily="66"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r>
              <a:tr h="295275">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MATERIALES: papel continuo, papel de colores para hacer la flor, bolígrafos, rotuladores, proyector, ordenador, altavoces, pantalla</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r h="296863">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¿CÓMO LO VAMOS A REALIZAR?</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r h="4005263">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s-ES" sz="10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endParaRP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Celebración (</a:t>
                      </a:r>
                      <a:r>
                        <a:rPr kumimoji="0" lang="es-ES" sz="1200" b="0" i="0" u="none" strike="noStrike" cap="none" normalizeH="0" baseline="0" dirty="0" err="1" smtClean="0">
                          <a:ln>
                            <a:noFill/>
                          </a:ln>
                          <a:solidFill>
                            <a:schemeClr val="tx1"/>
                          </a:solidFill>
                          <a:effectLst/>
                          <a:latin typeface="Comic Sans MS" pitchFamily="66" charset="0"/>
                          <a:ea typeface="Times New Roman" pitchFamily="18" charset="0"/>
                          <a:cs typeface="Calibri" pitchFamily="34" charset="0"/>
                        </a:rPr>
                        <a:t>power</a:t>
                      </a: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a:t>
                      </a:r>
                      <a:r>
                        <a:rPr kumimoji="0" lang="es-ES" sz="1200" b="0" i="0" u="none" strike="noStrike" cap="none" normalizeH="0" baseline="0" dirty="0" err="1" smtClean="0">
                          <a:ln>
                            <a:noFill/>
                          </a:ln>
                          <a:solidFill>
                            <a:schemeClr val="tx1"/>
                          </a:solidFill>
                          <a:effectLst/>
                          <a:latin typeface="Comic Sans MS" pitchFamily="66" charset="0"/>
                          <a:ea typeface="Times New Roman" pitchFamily="18" charset="0"/>
                          <a:cs typeface="Calibri" pitchFamily="34" charset="0"/>
                        </a:rPr>
                        <a:t>point</a:t>
                      </a: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sobre la amistad o video)</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Acción de gracias por los amigos y/u oración de la amistad</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Mural: Jesús, amigo que nunca falla</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a:t>
                      </a:r>
                      <a:r>
                        <a:rPr kumimoji="0" lang="es-ES" sz="12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Símbolo:</a:t>
                      </a: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Flor grande, el centro es el grupo y los pétalos representan a cada uno de ellos con aquello que aportan al grupo. Lo escriben.</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a:t>
                      </a:r>
                      <a:r>
                        <a:rPr kumimoji="0" lang="es-ES" sz="1200" b="0" i="0" u="sng"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Compromiso</a:t>
                      </a: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Amigo invisible (el regalo es estar pendiente del amigo durante una semana</a:t>
                      </a: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a:t>
                      </a:r>
                    </a:p>
                    <a:p>
                      <a:pPr marL="0" marR="0" lvl="0" indent="0" algn="l" defTabSz="914400" rtl="0" eaLnBrk="1" fontAlgn="base" latinLnBrk="0" hangingPunct="1">
                        <a:lnSpc>
                          <a:spcPct val="100000"/>
                        </a:lnSpc>
                        <a:spcBef>
                          <a:spcPct val="20000"/>
                        </a:spcBef>
                        <a:spcAft>
                          <a:spcPct val="0"/>
                        </a:spcAft>
                        <a:buClrTx/>
                        <a:buSzTx/>
                        <a:buFontTx/>
                        <a:buChar char="•"/>
                        <a:tabLst/>
                        <a:defRPr/>
                      </a:pPr>
                      <a:r>
                        <a:rPr kumimoji="0" lang="es-ES" sz="1200" b="0" i="0" u="none" strike="noStrike" cap="none" normalizeH="0" baseline="0" dirty="0" smtClean="0">
                          <a:ln>
                            <a:noFill/>
                          </a:ln>
                          <a:solidFill>
                            <a:schemeClr val="tx1"/>
                          </a:solidFill>
                          <a:effectLst/>
                          <a:latin typeface="Comic Sans MS" pitchFamily="66" charset="0"/>
                          <a:ea typeface="Calibri" pitchFamily="34" charset="0"/>
                          <a:cs typeface="Calibri" pitchFamily="34" charset="0"/>
                        </a:rPr>
                        <a:t> Oración</a:t>
                      </a:r>
                      <a:endParaRPr kumimoji="0" lang="es-ES" sz="1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 sz="1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endParaRPr kumimoji="0" lang="es-ES" sz="12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r>
                        <a:rPr kumimoji="0" lang="es-ES" sz="10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EVALUACIÓN</a:t>
                      </a: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endParaRPr kumimoji="0" lang="es-ES" sz="10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graphicFrame>
        <p:nvGraphicFramePr>
          <p:cNvPr id="9245" name="Group 29"/>
          <p:cNvGraphicFramePr>
            <a:graphicFrameLocks noGrp="1"/>
          </p:cNvGraphicFramePr>
          <p:nvPr/>
        </p:nvGraphicFramePr>
        <p:xfrm>
          <a:off x="533400" y="304800"/>
          <a:ext cx="8153400" cy="6096002"/>
        </p:xfrm>
        <a:graphic>
          <a:graphicData uri="http://schemas.openxmlformats.org/drawingml/2006/table">
            <a:tbl>
              <a:tblPr/>
              <a:tblGrid>
                <a:gridCol w="2163763"/>
                <a:gridCol w="4475162"/>
                <a:gridCol w="1514475"/>
              </a:tblGrid>
              <a:tr h="296863">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GRUPO:  2ºESO</a:t>
                      </a:r>
                      <a:endParaRPr kumimoji="0" lang="es-ES" sz="1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FECHA: </a:t>
                      </a: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NOVIEMBRE</a:t>
                      </a:r>
                      <a:endParaRPr kumimoji="0" lang="es-ES" sz="1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r>
              <a:tr h="319088">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TEMA: MARTA Y MARIA</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SESIÓN:    1/2</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r>
              <a:tr h="8826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OBJETIVOS DE LA SESIÓN:</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smtClean="0">
                          <a:ln>
                            <a:noFill/>
                          </a:ln>
                          <a:solidFill>
                            <a:schemeClr val="tx1"/>
                          </a:solidFill>
                          <a:effectLst/>
                          <a:latin typeface="Comic Sans MS" pitchFamily="66" charset="0"/>
                          <a:cs typeface="Arial" charset="0"/>
                        </a:rPr>
                        <a:t> TRABAJO Y ORACIÓN</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smtClean="0">
                          <a:ln>
                            <a:noFill/>
                          </a:ln>
                          <a:solidFill>
                            <a:schemeClr val="tx1"/>
                          </a:solidFill>
                          <a:effectLst/>
                          <a:latin typeface="Comic Sans MS" pitchFamily="66" charset="0"/>
                          <a:cs typeface="Arial" charset="0"/>
                        </a:rPr>
                        <a:t> COGER LA MEJOR PARTE</a:t>
                      </a: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r>
              <a:tr h="295275">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MATERIALES: bíblias, fotocopia rutina de pensamiento, bolígrafos</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r h="296863">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¿CÓMO LO VAMOS A REALIZAR?</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r h="4005263">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s-ES" sz="10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endParaRP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Citas bíblicas: </a:t>
                      </a:r>
                      <a:r>
                        <a:rPr kumimoji="0" lang="es-ES" sz="1200" b="1" i="0" u="none" strike="noStrike" cap="none" normalizeH="0" baseline="0" dirty="0" err="1" smtClean="0">
                          <a:ln>
                            <a:noFill/>
                          </a:ln>
                          <a:solidFill>
                            <a:schemeClr val="tx1"/>
                          </a:solidFill>
                          <a:effectLst/>
                          <a:latin typeface="Comic Sans MS" pitchFamily="66" charset="0"/>
                          <a:ea typeface="Times New Roman" pitchFamily="18" charset="0"/>
                          <a:cs typeface="Calibri" pitchFamily="34" charset="0"/>
                        </a:rPr>
                        <a:t>Lc</a:t>
                      </a:r>
                      <a:r>
                        <a:rPr kumimoji="0" lang="es-ES" sz="12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10, 38-49 </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Rutina de pensamiento: Qué dice-qué me dice-a qué me comprometo</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Reflexión sobre la cita bíblica: María se postra a los pies de Jesús cuando lo ve pasar. Su hermana Marta continúa con sus tareas sin hacerle caso. </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Se plantea a los niños que deben aprovechar el momento, vienen voluntariamente, las sesiones del grupo son para reflexionar y crecer en su fe. Eso no quiere decir que se dejen de lado los estudios y las responsabilidades. ¿Cuándo hacen una tarea están al 100% pendientes de ella? Cuando estamos en el grupo ofrecemos nuestro tiempo al 100% al grupo. También que disfruten del momento (</a:t>
                      </a:r>
                      <a:r>
                        <a:rPr kumimoji="0" lang="es-ES" sz="1200" b="0" i="0" u="none" strike="noStrike" cap="none" normalizeH="0" baseline="0" dirty="0" err="1" smtClean="0">
                          <a:ln>
                            <a:noFill/>
                          </a:ln>
                          <a:solidFill>
                            <a:schemeClr val="tx1"/>
                          </a:solidFill>
                          <a:effectLst/>
                          <a:latin typeface="Comic Sans MS" pitchFamily="66" charset="0"/>
                          <a:ea typeface="Times New Roman" pitchFamily="18" charset="0"/>
                          <a:cs typeface="Calibri" pitchFamily="34" charset="0"/>
                        </a:rPr>
                        <a:t>ej</a:t>
                      </a: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no estén pendientes de móviles o cosas externas, los móviles se dejan en un cesto). </a:t>
                      </a:r>
                      <a:endPar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endParaRPr>
                    </a:p>
                    <a:p>
                      <a:pPr marL="0" marR="0" lvl="0" indent="0" algn="l" defTabSz="914400" rtl="0" eaLnBrk="1" fontAlgn="base" latinLnBrk="0" hangingPunct="1">
                        <a:lnSpc>
                          <a:spcPct val="100000"/>
                        </a:lnSpc>
                        <a:spcBef>
                          <a:spcPct val="20000"/>
                        </a:spcBef>
                        <a:spcAft>
                          <a:spcPct val="0"/>
                        </a:spcAft>
                        <a:buClrTx/>
                        <a:buSzTx/>
                        <a:buFontTx/>
                        <a:buChar char="•"/>
                        <a:tabLst/>
                        <a:defRPr/>
                      </a:pPr>
                      <a:r>
                        <a:rPr kumimoji="0" lang="es-ES" sz="1200" b="0" i="0" u="none" strike="noStrike" cap="none" normalizeH="0" baseline="0" dirty="0" smtClean="0">
                          <a:ln>
                            <a:noFill/>
                          </a:ln>
                          <a:solidFill>
                            <a:schemeClr val="tx1"/>
                          </a:solidFill>
                          <a:effectLst/>
                          <a:latin typeface="Comic Sans MS" pitchFamily="66" charset="0"/>
                          <a:ea typeface="Calibri" pitchFamily="34" charset="0"/>
                          <a:cs typeface="Calibri" pitchFamily="34" charset="0"/>
                        </a:rPr>
                        <a:t> Oración</a:t>
                      </a:r>
                      <a:endParaRPr kumimoji="0" lang="es-ES" sz="1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Char char="•"/>
                        <a:tabLst/>
                      </a:pPr>
                      <a:endParaRPr kumimoji="0" lang="es-ES" sz="1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endParaRPr kumimoji="0" lang="es-ES" sz="10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r>
                        <a:rPr kumimoji="0" lang="es-ES" sz="10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EVALUACIÓN</a:t>
                      </a: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endParaRPr kumimoji="0" lang="es-ES" sz="10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graphicFrame>
        <p:nvGraphicFramePr>
          <p:cNvPr id="10269" name="Group 29"/>
          <p:cNvGraphicFramePr>
            <a:graphicFrameLocks noGrp="1"/>
          </p:cNvGraphicFramePr>
          <p:nvPr/>
        </p:nvGraphicFramePr>
        <p:xfrm>
          <a:off x="533400" y="304800"/>
          <a:ext cx="8153400" cy="6096002"/>
        </p:xfrm>
        <a:graphic>
          <a:graphicData uri="http://schemas.openxmlformats.org/drawingml/2006/table">
            <a:tbl>
              <a:tblPr/>
              <a:tblGrid>
                <a:gridCol w="2163763"/>
                <a:gridCol w="4475162"/>
                <a:gridCol w="1514475"/>
              </a:tblGrid>
              <a:tr h="296863">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GRUPO:  2ºESO</a:t>
                      </a:r>
                      <a:endParaRPr kumimoji="0" lang="es-ES" sz="1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FECHA: </a:t>
                      </a: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NOVIEMBRE</a:t>
                      </a:r>
                      <a:endParaRPr kumimoji="0" lang="es-ES" sz="1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r>
              <a:tr h="319088">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TEMA: MARTA Y MARIA</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SESIÓN: 2/2</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r>
              <a:tr h="8826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OBJETIVOS DE LA SESIÓN:</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smtClean="0">
                          <a:ln>
                            <a:noFill/>
                          </a:ln>
                          <a:solidFill>
                            <a:schemeClr val="tx1"/>
                          </a:solidFill>
                          <a:effectLst/>
                          <a:latin typeface="Comic Sans MS" pitchFamily="66" charset="0"/>
                          <a:cs typeface="Arial" charset="0"/>
                        </a:rPr>
                        <a:t> TRABAJO Y ORACIÓN</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smtClean="0">
                          <a:ln>
                            <a:noFill/>
                          </a:ln>
                          <a:solidFill>
                            <a:schemeClr val="tx1"/>
                          </a:solidFill>
                          <a:effectLst/>
                          <a:latin typeface="Comic Sans MS" pitchFamily="66" charset="0"/>
                          <a:cs typeface="Arial" charset="0"/>
                        </a:rPr>
                        <a:t> COGER LA MEJOR PARTE</a:t>
                      </a: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r>
              <a:tr h="295275">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MATERIALES: Bolígrafos, folios, sobres</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r h="296863">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¿CÓMO LO VAMOS A REALIZAR?</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r h="4005263">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s-ES" sz="10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endParaRP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Celebración</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¿Qué es para vosotros la oración? ¿Qué buscáis en la oración?</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Se pregunta a los alumnos qué es lo que suelen hacer cuando oran…si dan gracias, piden perdón, piden por algo en concreto…Se pone en común y se hace una </a:t>
                      </a:r>
                      <a:r>
                        <a:rPr kumimoji="0" lang="es-ES" sz="1200" b="0" i="0" u="sng"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oración de grupo</a:t>
                      </a: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a:t>
                      </a:r>
                      <a:r>
                        <a:rPr kumimoji="0" lang="es-ES" sz="12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Carta a Jesús:</a:t>
                      </a: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Escriben una carta a Jesús y cuando la acaben de lo que han escrito pueden mencionar algún aspecto que consideren importante de lo que han puesto</a:t>
                      </a: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a:t>
                      </a:r>
                    </a:p>
                    <a:p>
                      <a:pPr marL="0" marR="0" lvl="0" indent="0" algn="l" defTabSz="914400" rtl="0" eaLnBrk="1" fontAlgn="base" latinLnBrk="0" hangingPunct="1">
                        <a:lnSpc>
                          <a:spcPct val="100000"/>
                        </a:lnSpc>
                        <a:spcBef>
                          <a:spcPct val="20000"/>
                        </a:spcBef>
                        <a:spcAft>
                          <a:spcPct val="0"/>
                        </a:spcAft>
                        <a:buClrTx/>
                        <a:buSzTx/>
                        <a:buFontTx/>
                        <a:buChar char="•"/>
                        <a:tabLst/>
                        <a:defRPr/>
                      </a:pPr>
                      <a:r>
                        <a:rPr kumimoji="0" lang="es-ES" sz="1200" b="0" i="0" u="none" strike="noStrike" cap="none" normalizeH="0" baseline="0" dirty="0" smtClean="0">
                          <a:ln>
                            <a:noFill/>
                          </a:ln>
                          <a:solidFill>
                            <a:schemeClr val="tx1"/>
                          </a:solidFill>
                          <a:effectLst/>
                          <a:latin typeface="Comic Sans MS" pitchFamily="66" charset="0"/>
                          <a:ea typeface="Calibri" pitchFamily="34" charset="0"/>
                          <a:cs typeface="Calibri" pitchFamily="34" charset="0"/>
                        </a:rPr>
                        <a:t> Oración</a:t>
                      </a:r>
                      <a:endParaRPr kumimoji="0" lang="es-ES" sz="1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 sz="1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r>
                        <a:rPr kumimoji="0" lang="es-ES" sz="10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EVALUACIÓN</a:t>
                      </a: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endParaRPr kumimoji="0" lang="es-ES" sz="10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graphicFrame>
        <p:nvGraphicFramePr>
          <p:cNvPr id="12317" name="Group 29"/>
          <p:cNvGraphicFramePr>
            <a:graphicFrameLocks noGrp="1"/>
          </p:cNvGraphicFramePr>
          <p:nvPr/>
        </p:nvGraphicFramePr>
        <p:xfrm>
          <a:off x="533400" y="304800"/>
          <a:ext cx="8153400" cy="6188712"/>
        </p:xfrm>
        <a:graphic>
          <a:graphicData uri="http://schemas.openxmlformats.org/drawingml/2006/table">
            <a:tbl>
              <a:tblPr/>
              <a:tblGrid>
                <a:gridCol w="2163763"/>
                <a:gridCol w="4475162"/>
                <a:gridCol w="1514475"/>
              </a:tblGrid>
              <a:tr h="296863">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GRUPO:  2ºESO</a:t>
                      </a:r>
                      <a:endParaRPr kumimoji="0" lang="es-ES" sz="1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FECHA: </a:t>
                      </a: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DICIEMBRE</a:t>
                      </a:r>
                      <a:endParaRPr kumimoji="0" lang="es-ES" sz="1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r>
              <a:tr h="319088">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TEMA: MARIA</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SESIÓN:    1/2</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r>
              <a:tr h="8826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OBJETIVOS DE LA SESIÓN:</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smtClean="0">
                          <a:ln>
                            <a:noFill/>
                          </a:ln>
                          <a:solidFill>
                            <a:schemeClr val="tx1"/>
                          </a:solidFill>
                          <a:effectLst/>
                          <a:latin typeface="Comic Sans MS" pitchFamily="66" charset="0"/>
                          <a:cs typeface="Arial" charset="0"/>
                        </a:rPr>
                        <a:t> NACIMIENTO DE JESÚS EN BELÉN</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smtClean="0">
                          <a:ln>
                            <a:noFill/>
                          </a:ln>
                          <a:solidFill>
                            <a:schemeClr val="tx1"/>
                          </a:solidFill>
                          <a:effectLst/>
                          <a:latin typeface="Comic Sans MS" pitchFamily="66" charset="0"/>
                          <a:cs typeface="Arial" charset="0"/>
                        </a:rPr>
                        <a:t> POBREZA</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smtClean="0">
                          <a:ln>
                            <a:noFill/>
                          </a:ln>
                          <a:solidFill>
                            <a:schemeClr val="tx1"/>
                          </a:solidFill>
                          <a:effectLst/>
                          <a:latin typeface="Comic Sans MS" pitchFamily="66" charset="0"/>
                          <a:cs typeface="Arial" charset="0"/>
                        </a:rPr>
                        <a:t> SENCILLEZ</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smtClean="0">
                          <a:ln>
                            <a:noFill/>
                          </a:ln>
                          <a:solidFill>
                            <a:schemeClr val="tx1"/>
                          </a:solidFill>
                          <a:effectLst/>
                          <a:latin typeface="Comic Sans MS" pitchFamily="66" charset="0"/>
                          <a:cs typeface="Arial" charset="0"/>
                        </a:rPr>
                        <a:t> ALEGRÍA</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smtClean="0">
                          <a:ln>
                            <a:noFill/>
                          </a:ln>
                          <a:solidFill>
                            <a:schemeClr val="tx1"/>
                          </a:solidFill>
                          <a:effectLst/>
                          <a:latin typeface="Comic Sans MS" pitchFamily="66" charset="0"/>
                          <a:cs typeface="Arial" charset="0"/>
                        </a:rPr>
                        <a:t> ABAJAMIENTO DE DIOS. KÉNOSIS</a:t>
                      </a: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r>
              <a:tr h="295275">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MATERIALES: proyector, ordenador, pantalla, altavoces, fotocopias rutina de pensamiento, bíblias</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r h="296863">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¿CÓMO LO VAMOS A REALIZAR?</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r h="4005263">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s-ES" sz="10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endParaRP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Proyección: imágenes del consumismo en Navidad vs lo familiar, la cercanía a los que nos rodean…</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Rutina de pensamiento: compara y contrasta la actitud de María en el ambiente en el que se encuentra y el nuestro actual. También puede hacerse la de qué dice-qué me dice-a qué me comprometo</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Hablan de lo que es para ellos la Navidad y/o lo que debería ser</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Citas bíblicas: </a:t>
                      </a:r>
                      <a:r>
                        <a:rPr kumimoji="0" lang="es-ES" sz="1200" b="1" i="0" u="none" strike="noStrike" cap="none" normalizeH="0" baseline="0" dirty="0" err="1" smtClean="0">
                          <a:ln>
                            <a:noFill/>
                          </a:ln>
                          <a:solidFill>
                            <a:schemeClr val="tx1"/>
                          </a:solidFill>
                          <a:effectLst/>
                          <a:latin typeface="Comic Sans MS" pitchFamily="66" charset="0"/>
                          <a:ea typeface="Times New Roman" pitchFamily="18" charset="0"/>
                          <a:cs typeface="Calibri" pitchFamily="34" charset="0"/>
                        </a:rPr>
                        <a:t>Lc</a:t>
                      </a:r>
                      <a:r>
                        <a:rPr kumimoji="0" lang="es-ES" sz="12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2, 1-21</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Se reparten los papeles para un nuevo amigo invisible. Esta vez se regalarán algo hecho por ellos mismos</a:t>
                      </a: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a:t>
                      </a:r>
                    </a:p>
                    <a:p>
                      <a:pPr marL="0" marR="0" lvl="0" indent="0" algn="l" defTabSz="914400" rtl="0" eaLnBrk="1" fontAlgn="base" latinLnBrk="0" hangingPunct="1">
                        <a:lnSpc>
                          <a:spcPct val="100000"/>
                        </a:lnSpc>
                        <a:spcBef>
                          <a:spcPct val="20000"/>
                        </a:spcBef>
                        <a:spcAft>
                          <a:spcPct val="0"/>
                        </a:spcAft>
                        <a:buClrTx/>
                        <a:buSzTx/>
                        <a:buFontTx/>
                        <a:buChar char="•"/>
                        <a:tabLst/>
                        <a:defRPr/>
                      </a:pPr>
                      <a:r>
                        <a:rPr kumimoji="0" lang="es-ES" sz="1200" b="0" i="0" u="none" strike="noStrike" cap="none" normalizeH="0" baseline="0" dirty="0" smtClean="0">
                          <a:ln>
                            <a:noFill/>
                          </a:ln>
                          <a:solidFill>
                            <a:schemeClr val="tx1"/>
                          </a:solidFill>
                          <a:effectLst/>
                          <a:latin typeface="Comic Sans MS" pitchFamily="66" charset="0"/>
                          <a:ea typeface="Calibri" pitchFamily="34" charset="0"/>
                          <a:cs typeface="Calibri" pitchFamily="34" charset="0"/>
                        </a:rPr>
                        <a:t> Oración</a:t>
                      </a:r>
                      <a:endParaRPr kumimoji="0" lang="es-ES" sz="1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 sz="1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r>
                        <a:rPr kumimoji="0" lang="es-ES" sz="10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EVALUACIÓN</a:t>
                      </a: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endParaRPr kumimoji="0" lang="es-ES" sz="10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graphicFrame>
        <p:nvGraphicFramePr>
          <p:cNvPr id="13338" name="Group 26"/>
          <p:cNvGraphicFramePr>
            <a:graphicFrameLocks noGrp="1"/>
          </p:cNvGraphicFramePr>
          <p:nvPr/>
        </p:nvGraphicFramePr>
        <p:xfrm>
          <a:off x="533400" y="304800"/>
          <a:ext cx="8153400" cy="6363972"/>
        </p:xfrm>
        <a:graphic>
          <a:graphicData uri="http://schemas.openxmlformats.org/drawingml/2006/table">
            <a:tbl>
              <a:tblPr/>
              <a:tblGrid>
                <a:gridCol w="2163763"/>
                <a:gridCol w="4475162"/>
                <a:gridCol w="1514475"/>
              </a:tblGrid>
              <a:tr h="296863">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GRUPO:  2ºESO</a:t>
                      </a:r>
                      <a:endParaRPr kumimoji="0" lang="es-ES" sz="1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FECHA: </a:t>
                      </a: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DICIEMBRE</a:t>
                      </a:r>
                      <a:endParaRPr kumimoji="0" lang="es-ES" sz="1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r>
              <a:tr h="319088">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TEMA: MARIA</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SESIÓN:    2/2</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r>
              <a:tr h="8826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OBJETIVOS DE LA SESIÓN:</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smtClean="0">
                          <a:ln>
                            <a:noFill/>
                          </a:ln>
                          <a:solidFill>
                            <a:schemeClr val="tx1"/>
                          </a:solidFill>
                          <a:effectLst/>
                          <a:latin typeface="Comic Sans MS" pitchFamily="66" charset="0"/>
                          <a:cs typeface="Arial" charset="0"/>
                        </a:rPr>
                        <a:t> NACIMIENTO DE JESÚS EN BELÉN</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smtClean="0">
                          <a:ln>
                            <a:noFill/>
                          </a:ln>
                          <a:solidFill>
                            <a:schemeClr val="tx1"/>
                          </a:solidFill>
                          <a:effectLst/>
                          <a:latin typeface="Comic Sans MS" pitchFamily="66" charset="0"/>
                          <a:cs typeface="Arial" charset="0"/>
                        </a:rPr>
                        <a:t> POBREZA</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smtClean="0">
                          <a:ln>
                            <a:noFill/>
                          </a:ln>
                          <a:solidFill>
                            <a:schemeClr val="tx1"/>
                          </a:solidFill>
                          <a:effectLst/>
                          <a:latin typeface="Comic Sans MS" pitchFamily="66" charset="0"/>
                          <a:cs typeface="Arial" charset="0"/>
                        </a:rPr>
                        <a:t> SENCILLEZ</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smtClean="0">
                          <a:ln>
                            <a:noFill/>
                          </a:ln>
                          <a:solidFill>
                            <a:schemeClr val="tx1"/>
                          </a:solidFill>
                          <a:effectLst/>
                          <a:latin typeface="Comic Sans MS" pitchFamily="66" charset="0"/>
                          <a:cs typeface="Arial" charset="0"/>
                        </a:rPr>
                        <a:t> ALEGRÍA</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smtClean="0">
                          <a:ln>
                            <a:noFill/>
                          </a:ln>
                          <a:solidFill>
                            <a:schemeClr val="tx1"/>
                          </a:solidFill>
                          <a:effectLst/>
                          <a:latin typeface="Comic Sans MS" pitchFamily="66" charset="0"/>
                          <a:cs typeface="Arial" charset="0"/>
                        </a:rPr>
                        <a:t> ABAJAMIENTO DE DIOS. KÉNOSIS</a:t>
                      </a: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endParaRPr kumimoji="0" lang="es-ES" sz="1000" b="0" i="0" u="none" strike="noStrike" cap="none" normalizeH="0" baseline="0" smtClean="0">
                        <a:ln>
                          <a:noFill/>
                        </a:ln>
                        <a:solidFill>
                          <a:schemeClr val="tx1"/>
                        </a:solidFill>
                        <a:effectLst/>
                        <a:latin typeface="Comic Sans MS" pitchFamily="66"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r>
              <a:tr h="295275">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MATERIALES: fotocopia cuento</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r h="296863">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¿CÓMO LO VAMOS A REALIZAR?</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r h="4005263">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s-ES" sz="10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endParaRP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Celebración</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Cuento sobre dos hermanos (fotocopia)</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Se reflexiona y comenta el cuento</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Oración sobre el tema</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Amigo invisible: se regala algo hecho por uno mismo, no se compra. </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 sz="1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r>
                        <a:rPr kumimoji="0" lang="es-ES" sz="10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EVALUACIÓN</a:t>
                      </a: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endParaRPr kumimoji="0" lang="es-ES" sz="10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graphicFrame>
        <p:nvGraphicFramePr>
          <p:cNvPr id="14363" name="Group 27"/>
          <p:cNvGraphicFramePr>
            <a:graphicFrameLocks noGrp="1"/>
          </p:cNvGraphicFramePr>
          <p:nvPr/>
        </p:nvGraphicFramePr>
        <p:xfrm>
          <a:off x="533400" y="304800"/>
          <a:ext cx="8153400" cy="6096002"/>
        </p:xfrm>
        <a:graphic>
          <a:graphicData uri="http://schemas.openxmlformats.org/drawingml/2006/table">
            <a:tbl>
              <a:tblPr/>
              <a:tblGrid>
                <a:gridCol w="2163763"/>
                <a:gridCol w="4475162"/>
                <a:gridCol w="1514475"/>
              </a:tblGrid>
              <a:tr h="296863">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GRUPO:  2ºESO</a:t>
                      </a:r>
                      <a:endParaRPr kumimoji="0" lang="es-ES" sz="1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FECHA: </a:t>
                      </a: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ENERO</a:t>
                      </a:r>
                      <a:endParaRPr kumimoji="0" lang="es-ES" sz="1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r>
              <a:tr h="319088">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TEMA: EL CENTURIÓN</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SESIÓN:    </a:t>
                      </a: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1/3 </a:t>
                      </a:r>
                      <a:endParaRPr kumimoji="0" lang="es-ES" sz="1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r>
              <a:tr h="8826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OBJETIVOS DE LA SESIÓN:</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smtClean="0">
                          <a:ln>
                            <a:noFill/>
                          </a:ln>
                          <a:solidFill>
                            <a:schemeClr val="tx1"/>
                          </a:solidFill>
                          <a:effectLst/>
                          <a:latin typeface="Comic Sans MS" pitchFamily="66" charset="0"/>
                          <a:cs typeface="Arial" charset="0"/>
                        </a:rPr>
                        <a:t> CONFIANZA</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smtClean="0">
                          <a:ln>
                            <a:noFill/>
                          </a:ln>
                          <a:solidFill>
                            <a:schemeClr val="tx1"/>
                          </a:solidFill>
                          <a:effectLst/>
                          <a:latin typeface="Comic Sans MS" pitchFamily="66" charset="0"/>
                          <a:cs typeface="Arial" charset="0"/>
                        </a:rPr>
                        <a:t> RESPETO Y ADMIRACIÓN</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smtClean="0">
                          <a:ln>
                            <a:noFill/>
                          </a:ln>
                          <a:solidFill>
                            <a:schemeClr val="tx1"/>
                          </a:solidFill>
                          <a:effectLst/>
                          <a:latin typeface="Comic Sans MS" pitchFamily="66" charset="0"/>
                          <a:cs typeface="Arial" charset="0"/>
                        </a:rPr>
                        <a:t> OBEDIENCIA</a:t>
                      </a:r>
                      <a:r>
                        <a:rPr kumimoji="0" lang="es-ES" sz="1000" b="0" i="0" u="none" strike="noStrike" cap="none" normalizeH="0" baseline="0" smtClean="0">
                          <a:ln>
                            <a:noFill/>
                          </a:ln>
                          <a:solidFill>
                            <a:schemeClr val="tx1"/>
                          </a:solidFill>
                          <a:effectLst/>
                          <a:latin typeface="Comic Sans MS" pitchFamily="66" charset="0"/>
                          <a:cs typeface="Arial" charset="0"/>
                        </a:rPr>
                        <a:t> </a:t>
                      </a: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r>
              <a:tr h="295275">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MATERIALES: Bíblias, folios, bolígrafos</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r h="296863">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¿CÓMO LO VAMOS A REALIZAR?</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r h="4005263">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s-ES" sz="10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endParaRP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Dinámica del rechazo: a cada alumno se le pone un cartel con un personaje (borracho, enfermo…) sin que ellos sepan qué son. Se les deja en el aula y los demás compañeros se comportan tal y como lo harían en una situación real. Reflexión: ¿Cómo te has sentido?, hablamos sobre los prejuicios, sobre personas a las que solemos admirar y respetar y personas a las que realmente deberíamos admirar y respetar.</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Citas bíblicas: </a:t>
                      </a:r>
                      <a:r>
                        <a:rPr kumimoji="0" lang="es-ES" sz="12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Mt 8, 5-13. </a:t>
                      </a: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Se comenta y reflexiona la cita. </a:t>
                      </a:r>
                      <a:endPar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endParaRPr>
                    </a:p>
                    <a:p>
                      <a:pPr marL="0" marR="0" lvl="0" indent="0" algn="l" defTabSz="914400" rtl="0" eaLnBrk="1" fontAlgn="base" latinLnBrk="0" hangingPunct="1">
                        <a:lnSpc>
                          <a:spcPct val="100000"/>
                        </a:lnSpc>
                        <a:spcBef>
                          <a:spcPct val="20000"/>
                        </a:spcBef>
                        <a:spcAft>
                          <a:spcPct val="0"/>
                        </a:spcAft>
                        <a:buClrTx/>
                        <a:buSzTx/>
                        <a:buFontTx/>
                        <a:buChar char="•"/>
                        <a:tabLst/>
                        <a:defRPr/>
                      </a:pPr>
                      <a:r>
                        <a:rPr kumimoji="0" lang="es-ES" sz="1200" b="0" i="0" u="none" strike="noStrike" cap="none" normalizeH="0" baseline="0" dirty="0" smtClean="0">
                          <a:ln>
                            <a:noFill/>
                          </a:ln>
                          <a:solidFill>
                            <a:schemeClr val="tx1"/>
                          </a:solidFill>
                          <a:effectLst/>
                          <a:latin typeface="Comic Sans MS" pitchFamily="66" charset="0"/>
                          <a:ea typeface="Calibri" pitchFamily="34" charset="0"/>
                          <a:cs typeface="Calibri" pitchFamily="34" charset="0"/>
                        </a:rPr>
                        <a:t> Oración</a:t>
                      </a:r>
                      <a:endParaRPr kumimoji="0" lang="es-ES" sz="1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 sz="1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endParaRPr kumimoji="0" lang="es-ES" sz="1000" b="0"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r>
                        <a:rPr kumimoji="0" lang="es-ES" sz="10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EVALUACIÓN</a:t>
                      </a: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endParaRPr kumimoji="0" lang="es-ES" sz="10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graphicFrame>
        <p:nvGraphicFramePr>
          <p:cNvPr id="16388" name="Group 4"/>
          <p:cNvGraphicFramePr>
            <a:graphicFrameLocks noGrp="1"/>
          </p:cNvGraphicFramePr>
          <p:nvPr/>
        </p:nvGraphicFramePr>
        <p:xfrm>
          <a:off x="533400" y="304800"/>
          <a:ext cx="8153400" cy="6096002"/>
        </p:xfrm>
        <a:graphic>
          <a:graphicData uri="http://schemas.openxmlformats.org/drawingml/2006/table">
            <a:tbl>
              <a:tblPr/>
              <a:tblGrid>
                <a:gridCol w="2163763"/>
                <a:gridCol w="4475162"/>
                <a:gridCol w="1514475"/>
              </a:tblGrid>
              <a:tr h="296863">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GRUPO:  2ºESO</a:t>
                      </a:r>
                      <a:endParaRPr kumimoji="0" lang="es-ES" sz="1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FECHA: </a:t>
                      </a: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ENERO</a:t>
                      </a:r>
                      <a:endParaRPr kumimoji="0" lang="es-ES" sz="1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r>
              <a:tr h="319088">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TEMA: EL CENTURIÓN</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SESIÓN:    </a:t>
                      </a:r>
                      <a:r>
                        <a:rPr kumimoji="0" lang="es-ES" sz="1000" b="1"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2/3 </a:t>
                      </a:r>
                      <a:endParaRPr kumimoji="0" lang="es-ES" sz="1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r>
              <a:tr h="8826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OBJETIVOS DE LA SESIÓN:</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smtClean="0">
                          <a:ln>
                            <a:noFill/>
                          </a:ln>
                          <a:solidFill>
                            <a:schemeClr val="tx1"/>
                          </a:solidFill>
                          <a:effectLst/>
                          <a:latin typeface="Comic Sans MS" pitchFamily="66" charset="0"/>
                          <a:cs typeface="Arial" charset="0"/>
                        </a:rPr>
                        <a:t> CONFIANZA</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smtClean="0">
                          <a:ln>
                            <a:noFill/>
                          </a:ln>
                          <a:solidFill>
                            <a:schemeClr val="tx1"/>
                          </a:solidFill>
                          <a:effectLst/>
                          <a:latin typeface="Comic Sans MS" pitchFamily="66" charset="0"/>
                          <a:cs typeface="Arial" charset="0"/>
                        </a:rPr>
                        <a:t> RESPETO Y ADMIRACIÓN</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 sz="1000" b="1" i="0" u="none" strike="noStrike" cap="none" normalizeH="0" baseline="0" smtClean="0">
                          <a:ln>
                            <a:noFill/>
                          </a:ln>
                          <a:solidFill>
                            <a:schemeClr val="tx1"/>
                          </a:solidFill>
                          <a:effectLst/>
                          <a:latin typeface="Comic Sans MS" pitchFamily="66" charset="0"/>
                          <a:cs typeface="Arial" charset="0"/>
                        </a:rPr>
                        <a:t> OBEDIENCIA</a:t>
                      </a:r>
                      <a:r>
                        <a:rPr kumimoji="0" lang="es-ES" sz="1000" b="0" i="0" u="none" strike="noStrike" cap="none" normalizeH="0" baseline="0" smtClean="0">
                          <a:ln>
                            <a:noFill/>
                          </a:ln>
                          <a:solidFill>
                            <a:schemeClr val="tx1"/>
                          </a:solidFill>
                          <a:effectLst/>
                          <a:latin typeface="Comic Sans MS" pitchFamily="66" charset="0"/>
                          <a:cs typeface="Arial" charset="0"/>
                        </a:rPr>
                        <a:t> </a:t>
                      </a: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endParaRPr kumimoji="0" lang="es-ES" sz="1000" b="0" i="0" u="none" strike="noStrike" cap="none" normalizeH="0" baseline="0" smtClean="0">
                        <a:ln>
                          <a:noFill/>
                        </a:ln>
                        <a:solidFill>
                          <a:schemeClr val="tx1"/>
                        </a:solidFill>
                        <a:effectLst/>
                        <a:latin typeface="Comic Sans MS" pitchFamily="66"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r>
              <a:tr h="295275">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MATERIALES: fotocopias libro, bolígrafos</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r h="296863">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¿CÓMO LO VAMOS A REALIZAR?</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r h="4005263">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s-ES" sz="10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endParaRPr>
                    </a:p>
                    <a:p>
                      <a:pPr marL="0" marR="0" lvl="0" indent="0" algn="l" defTabSz="914400" rtl="0" eaLnBrk="1" fontAlgn="base" latinLnBrk="0" hangingPunct="1">
                        <a:lnSpc>
                          <a:spcPct val="115000"/>
                        </a:lnSpc>
                        <a:spcBef>
                          <a:spcPct val="0"/>
                        </a:spcBef>
                        <a:spcAft>
                          <a:spcPct val="0"/>
                        </a:spcAft>
                        <a:buClrTx/>
                        <a:buSzTx/>
                        <a:buFont typeface="Symbol" pitchFamily="18" charset="2"/>
                        <a:buChar char=""/>
                        <a:tabLst/>
                      </a:pPr>
                      <a:r>
                        <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rPr>
                        <a:t> Se leen dos testimonios de misioneras y voluntarios y se reflexiona sobre ellos completando y comentando un cuestionario (El desafío de crecer, tema 5, pág. 131-134) </a:t>
                      </a:r>
                      <a:endParaRPr kumimoji="0" lang="es-ES" sz="1200" b="0" i="0" u="none" strike="noStrike" cap="none" normalizeH="0" baseline="0" dirty="0" smtClean="0">
                        <a:ln>
                          <a:noFill/>
                        </a:ln>
                        <a:solidFill>
                          <a:schemeClr val="tx1"/>
                        </a:solidFill>
                        <a:effectLst/>
                        <a:latin typeface="Comic Sans MS" pitchFamily="66" charset="0"/>
                        <a:ea typeface="Times New Roman" pitchFamily="18" charset="0"/>
                        <a:cs typeface="Calibri" pitchFamily="34" charset="0"/>
                      </a:endParaRPr>
                    </a:p>
                    <a:p>
                      <a:pPr marL="0" marR="0" lvl="0" indent="0" algn="l" defTabSz="914400" rtl="0" eaLnBrk="1" fontAlgn="base" latinLnBrk="0" hangingPunct="1">
                        <a:lnSpc>
                          <a:spcPct val="115000"/>
                        </a:lnSpc>
                        <a:spcBef>
                          <a:spcPct val="0"/>
                        </a:spcBef>
                        <a:spcAft>
                          <a:spcPct val="0"/>
                        </a:spcAft>
                        <a:buClrTx/>
                        <a:buSzTx/>
                        <a:buFont typeface="Symbol" pitchFamily="18" charset="2"/>
                        <a:buChar char=""/>
                        <a:tabLst/>
                        <a:defRPr/>
                      </a:pPr>
                      <a:r>
                        <a:rPr kumimoji="0" lang="es-ES" sz="1200" b="0" i="0" u="none" strike="noStrike" cap="none" normalizeH="0" baseline="0" dirty="0" smtClean="0">
                          <a:ln>
                            <a:noFill/>
                          </a:ln>
                          <a:solidFill>
                            <a:schemeClr val="tx1"/>
                          </a:solidFill>
                          <a:effectLst/>
                          <a:latin typeface="Comic Sans MS" pitchFamily="66" charset="0"/>
                          <a:ea typeface="Calibri" pitchFamily="34" charset="0"/>
                          <a:cs typeface="Calibri" pitchFamily="34" charset="0"/>
                        </a:rPr>
                        <a:t> Oración</a:t>
                      </a:r>
                      <a:endParaRPr kumimoji="0" lang="es-ES" sz="1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endParaRPr kumimoji="0" lang="es-ES" sz="1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endParaRPr kumimoji="0" lang="es-ES" sz="10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r>
                        <a:rPr kumimoji="0" lang="es-ES" sz="10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EVALUACIÓN</a:t>
                      </a: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endParaRPr kumimoji="0" lang="es-ES" sz="10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133</TotalTime>
  <Words>2549</Words>
  <Application>Microsoft Office PowerPoint</Application>
  <PresentationFormat>Presentación en pantalla (4:3)</PresentationFormat>
  <Paragraphs>339</Paragraphs>
  <Slides>18</Slides>
  <Notes>0</Notes>
  <HiddenSlides>0</HiddenSlides>
  <MMClips>0</MMClips>
  <ScaleCrop>false</ScaleCrop>
  <HeadingPairs>
    <vt:vector size="4" baseType="variant">
      <vt:variant>
        <vt:lpstr>Tema</vt:lpstr>
      </vt:variant>
      <vt:variant>
        <vt:i4>1</vt:i4>
      </vt:variant>
      <vt:variant>
        <vt:lpstr>Títulos de diapositiva</vt:lpstr>
      </vt:variant>
      <vt:variant>
        <vt:i4>18</vt:i4>
      </vt:variant>
    </vt:vector>
  </HeadingPairs>
  <TitlesOfParts>
    <vt:vector size="19" baseType="lpstr">
      <vt:lpstr>Diseño predeterminado</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dc:creator>
  <cp:lastModifiedBy>Pedro J</cp:lastModifiedBy>
  <cp:revision>5</cp:revision>
  <cp:lastPrinted>1601-01-01T00:00:00Z</cp:lastPrinted>
  <dcterms:created xsi:type="dcterms:W3CDTF">2012-09-18T18:07:09Z</dcterms:created>
  <dcterms:modified xsi:type="dcterms:W3CDTF">2012-10-01T22:06:41Z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