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00" r:id="rId3"/>
    <p:sldId id="301" r:id="rId4"/>
    <p:sldId id="302" r:id="rId5"/>
    <p:sldId id="304" r:id="rId6"/>
    <p:sldId id="303" r:id="rId7"/>
    <p:sldId id="305" r:id="rId8"/>
    <p:sldId id="306" r:id="rId9"/>
    <p:sldId id="307" r:id="rId10"/>
    <p:sldId id="308" r:id="rId11"/>
    <p:sldId id="309" r:id="rId12"/>
    <p:sldId id="310" r:id="rId13"/>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8585"/>
    <a:srgbClr val="82C4FA"/>
    <a:srgbClr val="BB9EF4"/>
    <a:srgbClr val="FBF493"/>
    <a:srgbClr val="90F895"/>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065" autoAdjust="0"/>
    <p:restoredTop sz="94750" autoAdjust="0"/>
  </p:normalViewPr>
  <p:slideViewPr>
    <p:cSldViewPr>
      <p:cViewPr>
        <p:scale>
          <a:sx n="100" d="100"/>
          <a:sy n="100" d="100"/>
        </p:scale>
        <p:origin x="-606" y="21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3DC2B56F-93AC-48E7-8C5C-EA1F2B24CFBC}" type="datetimeFigureOut">
              <a:rPr lang="es-ES" smtClean="0"/>
              <a:pPr/>
              <a:t>03/10/2012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37E319F-B3CD-4AB9-875D-05D8B603592D}"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3DC2B56F-93AC-48E7-8C5C-EA1F2B24CFBC}" type="datetimeFigureOut">
              <a:rPr lang="es-ES" smtClean="0"/>
              <a:pPr/>
              <a:t>03/10/2012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37E319F-B3CD-4AB9-875D-05D8B603592D}"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3DC2B56F-93AC-48E7-8C5C-EA1F2B24CFBC}" type="datetimeFigureOut">
              <a:rPr lang="es-ES" smtClean="0"/>
              <a:pPr/>
              <a:t>03/10/2012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37E319F-B3CD-4AB9-875D-05D8B603592D}"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3DC2B56F-93AC-48E7-8C5C-EA1F2B24CFBC}" type="datetimeFigureOut">
              <a:rPr lang="es-ES" smtClean="0"/>
              <a:pPr/>
              <a:t>03/10/2012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37E319F-B3CD-4AB9-875D-05D8B603592D}"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3DC2B56F-93AC-48E7-8C5C-EA1F2B24CFBC}" type="datetimeFigureOut">
              <a:rPr lang="es-ES" smtClean="0"/>
              <a:pPr/>
              <a:t>03/10/2012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37E319F-B3CD-4AB9-875D-05D8B603592D}"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3DC2B56F-93AC-48E7-8C5C-EA1F2B24CFBC}" type="datetimeFigureOut">
              <a:rPr lang="es-ES" smtClean="0"/>
              <a:pPr/>
              <a:t>03/10/2012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937E319F-B3CD-4AB9-875D-05D8B603592D}"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3DC2B56F-93AC-48E7-8C5C-EA1F2B24CFBC}" type="datetimeFigureOut">
              <a:rPr lang="es-ES" smtClean="0"/>
              <a:pPr/>
              <a:t>03/10/2012</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937E319F-B3CD-4AB9-875D-05D8B603592D}"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3DC2B56F-93AC-48E7-8C5C-EA1F2B24CFBC}" type="datetimeFigureOut">
              <a:rPr lang="es-ES" smtClean="0"/>
              <a:pPr/>
              <a:t>03/10/2012</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937E319F-B3CD-4AB9-875D-05D8B603592D}"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3DC2B56F-93AC-48E7-8C5C-EA1F2B24CFBC}" type="datetimeFigureOut">
              <a:rPr lang="es-ES" smtClean="0"/>
              <a:pPr/>
              <a:t>03/10/2012</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937E319F-B3CD-4AB9-875D-05D8B603592D}"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3DC2B56F-93AC-48E7-8C5C-EA1F2B24CFBC}" type="datetimeFigureOut">
              <a:rPr lang="es-ES" smtClean="0"/>
              <a:pPr/>
              <a:t>03/10/2012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937E319F-B3CD-4AB9-875D-05D8B603592D}"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3DC2B56F-93AC-48E7-8C5C-EA1F2B24CFBC}" type="datetimeFigureOut">
              <a:rPr lang="es-ES" smtClean="0"/>
              <a:pPr/>
              <a:t>03/10/2012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937E319F-B3CD-4AB9-875D-05D8B603592D}"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C2B56F-93AC-48E7-8C5C-EA1F2B24CFBC}" type="datetimeFigureOut">
              <a:rPr lang="es-ES" smtClean="0"/>
              <a:pPr/>
              <a:t>03/10/2012</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7E319F-B3CD-4AB9-875D-05D8B603592D}"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hyperlink" Target="http://www.youtube.com/watch?v=XvXT9rSDiD0&amp;feature=fvwrel" TargetMode="Externa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536" y="260648"/>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dirty="0" smtClean="0">
                          <a:latin typeface="Comic Sans MS" pitchFamily="66" charset="0"/>
                          <a:ea typeface="Times New Roman"/>
                          <a:cs typeface="Calibri"/>
                        </a:rPr>
                        <a:t>3</a:t>
                      </a:r>
                      <a:r>
                        <a:rPr lang="es-ES" sz="1000" b="1" baseline="0" dirty="0" smtClean="0">
                          <a:latin typeface="Comic Sans MS" pitchFamily="66" charset="0"/>
                          <a:ea typeface="Times New Roman"/>
                          <a:cs typeface="Calibri"/>
                        </a:rPr>
                        <a:t>º </a:t>
                      </a:r>
                      <a:r>
                        <a:rPr lang="es-ES" sz="1000" b="1" baseline="0" dirty="0" smtClean="0">
                          <a:latin typeface="Comic Sans MS" pitchFamily="66" charset="0"/>
                          <a:ea typeface="Times New Roman"/>
                          <a:cs typeface="Calibri"/>
                        </a:rPr>
                        <a:t>ESO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OCTUBRE</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92191">
                <a:tc gridSpan="2">
                  <a:txBody>
                    <a:bodyPr/>
                    <a:lstStyle/>
                    <a:p>
                      <a:pPr algn="ctr">
                        <a:lnSpc>
                          <a:spcPct val="115000"/>
                        </a:lnSpc>
                        <a:spcAft>
                          <a:spcPts val="0"/>
                        </a:spcAft>
                      </a:pPr>
                      <a:r>
                        <a:rPr lang="es-ES" sz="1000" b="1" dirty="0">
                          <a:latin typeface="Comic Sans MS" pitchFamily="66" charset="0"/>
                          <a:ea typeface="Times New Roman"/>
                          <a:cs typeface="Calibri"/>
                        </a:rPr>
                        <a:t>TEMA: </a:t>
                      </a:r>
                      <a:r>
                        <a:rPr lang="es-ES" sz="1000" b="1" dirty="0" smtClean="0">
                          <a:latin typeface="Comic Sans MS" pitchFamily="66" charset="0"/>
                          <a:ea typeface="Times New Roman"/>
                          <a:cs typeface="Calibri"/>
                        </a:rPr>
                        <a:t>MI OPCIÓN</a:t>
                      </a:r>
                      <a:r>
                        <a:rPr lang="es-ES" sz="1000" b="1" baseline="0" dirty="0" smtClean="0">
                          <a:latin typeface="Comic Sans MS" pitchFamily="66" charset="0"/>
                          <a:ea typeface="Times New Roman"/>
                          <a:cs typeface="Calibri"/>
                        </a:rPr>
                        <a:t> DE VIDA CRISTIANA</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SESIÓN: </a:t>
                      </a:r>
                      <a:r>
                        <a:rPr lang="es-ES" sz="1000" b="1" dirty="0" smtClean="0">
                          <a:latin typeface="Comic Sans MS" pitchFamily="66" charset="0"/>
                          <a:ea typeface="Times New Roman"/>
                          <a:cs typeface="Calibri"/>
                        </a:rPr>
                        <a:t>1/4</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882433">
                <a:tc>
                  <a:txBody>
                    <a:bodyPr/>
                    <a:lstStyle/>
                    <a:p>
                      <a:pPr algn="ctr">
                        <a:lnSpc>
                          <a:spcPct val="115000"/>
                        </a:lnSpc>
                        <a:spcAft>
                          <a:spcPts val="0"/>
                        </a:spcAft>
                      </a:pPr>
                      <a:r>
                        <a:rPr lang="es-ES" sz="1000" b="1" dirty="0">
                          <a:latin typeface="Comic Sans MS" pitchFamily="66" charset="0"/>
                          <a:ea typeface="Times New Roman"/>
                          <a:cs typeface="Calibri"/>
                        </a:rPr>
                        <a:t>OBJETIVOS DE LA SESIÓN:</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gridSpan="2">
                  <a:txBody>
                    <a:bodyPr/>
                    <a:lstStyle/>
                    <a:p>
                      <a:pPr marL="342900" lvl="0" indent="-342900">
                        <a:lnSpc>
                          <a:spcPct val="115000"/>
                        </a:lnSpc>
                        <a:spcAft>
                          <a:spcPts val="0"/>
                        </a:spcAft>
                        <a:buFont typeface="Symbol"/>
                        <a:buChar char=""/>
                        <a:tabLst>
                          <a:tab pos="1143000" algn="l"/>
                        </a:tabLst>
                      </a:pPr>
                      <a:r>
                        <a:rPr lang="es-ES_tradnl" sz="1000" dirty="0" smtClean="0">
                          <a:latin typeface="Comic Sans MS" pitchFamily="66" charset="0"/>
                          <a:ea typeface="Times New Roman"/>
                          <a:cs typeface="Times New Roman"/>
                        </a:rPr>
                        <a:t>Ser consciente de nuestra</a:t>
                      </a:r>
                      <a:r>
                        <a:rPr lang="es-ES_tradnl" sz="1000" baseline="0" dirty="0" smtClean="0">
                          <a:latin typeface="Comic Sans MS" pitchFamily="66" charset="0"/>
                          <a:ea typeface="Times New Roman"/>
                          <a:cs typeface="Times New Roman"/>
                        </a:rPr>
                        <a:t> opción de vida como cristianos.</a:t>
                      </a:r>
                      <a:endParaRPr lang="es-ES_tradnl" sz="1000" baseline="0" dirty="0" smtClean="0">
                        <a:latin typeface="Comic Sans MS" pitchFamily="66" charset="0"/>
                        <a:ea typeface="Times New Roman"/>
                        <a:cs typeface="Times New Roman"/>
                      </a:endParaRPr>
                    </a:p>
                    <a:p>
                      <a:pPr marL="342900" lvl="0" indent="-342900">
                        <a:lnSpc>
                          <a:spcPct val="115000"/>
                        </a:lnSpc>
                        <a:spcAft>
                          <a:spcPts val="0"/>
                        </a:spcAft>
                        <a:buFont typeface="Symbol"/>
                        <a:buChar char=""/>
                        <a:tabLst>
                          <a:tab pos="1143000" algn="l"/>
                        </a:tabLst>
                      </a:pPr>
                      <a:r>
                        <a:rPr lang="es-ES_tradnl" sz="1000" baseline="0" dirty="0" smtClean="0">
                          <a:latin typeface="Comic Sans MS" pitchFamily="66" charset="0"/>
                          <a:ea typeface="Times New Roman"/>
                          <a:cs typeface="Times New Roman"/>
                        </a:rPr>
                        <a:t>Reconocer las tentaciones en nuestro día a día.</a:t>
                      </a:r>
                      <a:endParaRPr lang="es-ES_tradnl" sz="1000" baseline="0" dirty="0" smtClean="0">
                        <a:latin typeface="Comic Sans MS" pitchFamily="66" charset="0"/>
                        <a:ea typeface="Times New Roman"/>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r>
              <a:tr h="280644">
                <a:tc gridSpan="3">
                  <a:txBody>
                    <a:bodyPr/>
                    <a:lstStyle/>
                    <a:p>
                      <a:pPr>
                        <a:lnSpc>
                          <a:spcPct val="115000"/>
                        </a:lnSpc>
                        <a:spcAft>
                          <a:spcPts val="0"/>
                        </a:spcAft>
                      </a:pPr>
                      <a:r>
                        <a:rPr lang="es-ES" sz="1000" b="1" dirty="0">
                          <a:latin typeface="Comic Sans MS" pitchFamily="66" charset="0"/>
                          <a:ea typeface="Times New Roman"/>
                          <a:cs typeface="Calibri"/>
                        </a:rPr>
                        <a:t>MATERIALES</a:t>
                      </a:r>
                      <a:r>
                        <a:rPr lang="es-ES" sz="1000" b="0" dirty="0" smtClean="0">
                          <a:latin typeface="Comic Sans MS" pitchFamily="66" charset="0"/>
                          <a:ea typeface="Times New Roman"/>
                          <a:cs typeface="Calibri"/>
                        </a:rPr>
                        <a:t>: </a:t>
                      </a:r>
                      <a:r>
                        <a:rPr lang="es-ES" sz="1000" b="0" dirty="0" err="1" smtClean="0">
                          <a:latin typeface="Comic Sans MS" pitchFamily="66" charset="0"/>
                          <a:ea typeface="Times New Roman"/>
                          <a:cs typeface="Calibri"/>
                        </a:rPr>
                        <a:t>Youcat</a:t>
                      </a:r>
                      <a:r>
                        <a:rPr lang="es-ES" sz="1000" b="0" dirty="0" smtClean="0">
                          <a:latin typeface="Comic Sans MS" pitchFamily="66" charset="0"/>
                          <a:ea typeface="Times New Roman"/>
                          <a:cs typeface="Calibri"/>
                        </a:rPr>
                        <a:t>, Biblia, cámara de fotos</a:t>
                      </a:r>
                      <a:endParaRPr lang="es-ES" sz="1000" b="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algn="ctr">
                        <a:lnSpc>
                          <a:spcPct val="115000"/>
                        </a:lnSpc>
                        <a:spcAft>
                          <a:spcPts val="0"/>
                        </a:spcAft>
                      </a:pPr>
                      <a:r>
                        <a:rPr lang="es-ES" sz="1000" b="1" dirty="0">
                          <a:latin typeface="Comic Sans MS" pitchFamily="66" charset="0"/>
                          <a:ea typeface="Times New Roman"/>
                          <a:cs typeface="Calibri"/>
                        </a:rPr>
                        <a:t>¿CÓMO LO VAMOS A REALIZAR?</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r h="4118017">
                <a:tc gridSpan="3">
                  <a:txBody>
                    <a:bodyPr/>
                    <a:lstStyle/>
                    <a:p>
                      <a:pPr marL="226695">
                        <a:lnSpc>
                          <a:spcPct val="115000"/>
                        </a:lnSpc>
                        <a:spcAft>
                          <a:spcPts val="0"/>
                        </a:spcAft>
                        <a:buFontTx/>
                        <a:buNone/>
                      </a:pPr>
                      <a:endParaRPr lang="es-ES" sz="1000" dirty="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r>
                        <a:rPr lang="es-ES_tradnl" sz="1000" baseline="0" dirty="0" smtClean="0">
                          <a:latin typeface="Comic Sans MS" pitchFamily="66" charset="0"/>
                          <a:ea typeface="Calibri"/>
                          <a:cs typeface="Calibri"/>
                        </a:rPr>
                        <a:t>Comenzaremos la sesión preguntando a los jóvenes: ¿Qué es ser cristiano? ¿Es fácil o difícil? Compartimos en voz alta</a:t>
                      </a:r>
                    </a:p>
                    <a:p>
                      <a:pPr marL="342900" lvl="0" indent="-342900">
                        <a:lnSpc>
                          <a:spcPct val="115000"/>
                        </a:lnSpc>
                        <a:spcAft>
                          <a:spcPts val="0"/>
                        </a:spcAft>
                        <a:buFont typeface="Arial" pitchFamily="34" charset="0"/>
                        <a:buNone/>
                        <a:tabLst>
                          <a:tab pos="683895" algn="l"/>
                        </a:tabLst>
                      </a:pPr>
                      <a:endParaRPr lang="es-ES_tradnl"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_tradnl" sz="1000" baseline="0" dirty="0" smtClean="0">
                          <a:latin typeface="Comic Sans MS" pitchFamily="66" charset="0"/>
                          <a:ea typeface="Calibri"/>
                          <a:cs typeface="Calibri"/>
                        </a:rPr>
                        <a:t>Ser coherentes con nuestra vida suele resultar difícil porque aparecen tentaciones continuamente. Jesús también las tuvo. Pasamos a leerlas en </a:t>
                      </a:r>
                      <a:r>
                        <a:rPr lang="es-ES_tradnl" sz="1000" baseline="0" dirty="0" err="1" smtClean="0">
                          <a:latin typeface="Comic Sans MS" pitchFamily="66" charset="0"/>
                          <a:ea typeface="Calibri"/>
                          <a:cs typeface="Calibri"/>
                        </a:rPr>
                        <a:t>Lc</a:t>
                      </a:r>
                      <a:r>
                        <a:rPr lang="es-ES_tradnl" sz="1000" baseline="0" dirty="0" smtClean="0">
                          <a:latin typeface="Comic Sans MS" pitchFamily="66" charset="0"/>
                          <a:ea typeface="Calibri"/>
                          <a:cs typeface="Calibri"/>
                        </a:rPr>
                        <a:t> 4, 1-13</a:t>
                      </a:r>
                    </a:p>
                    <a:p>
                      <a:pPr marL="342900" lvl="0" indent="-342900">
                        <a:lnSpc>
                          <a:spcPct val="115000"/>
                        </a:lnSpc>
                        <a:spcAft>
                          <a:spcPts val="0"/>
                        </a:spcAft>
                        <a:buFont typeface="Arial" pitchFamily="34" charset="0"/>
                        <a:buNone/>
                        <a:tabLst>
                          <a:tab pos="683895" algn="l"/>
                        </a:tabLst>
                      </a:pPr>
                      <a:endParaRPr lang="es-ES_tradnl"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_tradnl" sz="1000" baseline="0" dirty="0" smtClean="0">
                          <a:latin typeface="Comic Sans MS" pitchFamily="66" charset="0"/>
                          <a:ea typeface="Calibri"/>
                          <a:cs typeface="Calibri"/>
                        </a:rPr>
                        <a:t>Hacemos una reflexión sobre ellas, las tentaciones giran en torno al TENER, al PODER y a la FAMA.</a:t>
                      </a:r>
                    </a:p>
                    <a:p>
                      <a:pPr marL="342900" lvl="0" indent="-342900">
                        <a:lnSpc>
                          <a:spcPct val="115000"/>
                        </a:lnSpc>
                        <a:spcAft>
                          <a:spcPts val="0"/>
                        </a:spcAft>
                        <a:buFont typeface="Arial" pitchFamily="34" charset="0"/>
                        <a:buChar char="•"/>
                        <a:tabLst>
                          <a:tab pos="683895" algn="l"/>
                        </a:tabLst>
                      </a:pPr>
                      <a:r>
                        <a:rPr lang="es-ES_tradnl" sz="1000" baseline="0" dirty="0" smtClean="0">
                          <a:latin typeface="Comic Sans MS" pitchFamily="66" charset="0"/>
                          <a:ea typeface="Calibri"/>
                          <a:cs typeface="Calibri"/>
                        </a:rPr>
                        <a:t>Explicamos que son 3 tentaciones que siempre están presentes en la vida del hombre y a las que hay que hacer frente.</a:t>
                      </a:r>
                    </a:p>
                    <a:p>
                      <a:pPr marL="342900" lvl="0" indent="-342900">
                        <a:lnSpc>
                          <a:spcPct val="115000"/>
                        </a:lnSpc>
                        <a:spcAft>
                          <a:spcPts val="0"/>
                        </a:spcAft>
                        <a:buFont typeface="Arial" pitchFamily="34" charset="0"/>
                        <a:buNone/>
                        <a:tabLst>
                          <a:tab pos="683895" algn="l"/>
                        </a:tabLst>
                      </a:pPr>
                      <a:endParaRPr lang="es-ES_tradnl"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_tradnl" sz="1000" baseline="0" dirty="0" smtClean="0">
                          <a:latin typeface="Comic Sans MS" pitchFamily="66" charset="0"/>
                          <a:ea typeface="Calibri"/>
                          <a:cs typeface="Calibri"/>
                        </a:rPr>
                        <a:t>¿Con qué herramientas contamos? Con la fe – buscamos en el </a:t>
                      </a:r>
                      <a:r>
                        <a:rPr lang="es-ES_tradnl" sz="1000" baseline="0" dirty="0" err="1" smtClean="0">
                          <a:latin typeface="Comic Sans MS" pitchFamily="66" charset="0"/>
                          <a:ea typeface="Calibri"/>
                          <a:cs typeface="Calibri"/>
                        </a:rPr>
                        <a:t>youcat</a:t>
                      </a:r>
                      <a:r>
                        <a:rPr lang="es-ES_tradnl" sz="1000" baseline="0" dirty="0" smtClean="0">
                          <a:latin typeface="Comic Sans MS" pitchFamily="66" charset="0"/>
                          <a:ea typeface="Calibri"/>
                          <a:cs typeface="Calibri"/>
                        </a:rPr>
                        <a:t> qué es la fe y qué aporta al hombre</a:t>
                      </a:r>
                    </a:p>
                    <a:p>
                      <a:pPr marL="342900" lvl="0" indent="-342900">
                        <a:lnSpc>
                          <a:spcPct val="115000"/>
                        </a:lnSpc>
                        <a:spcAft>
                          <a:spcPts val="0"/>
                        </a:spcAft>
                        <a:buFont typeface="Arial" pitchFamily="34" charset="0"/>
                        <a:buNone/>
                        <a:tabLst>
                          <a:tab pos="683895" algn="l"/>
                        </a:tabLst>
                      </a:pPr>
                      <a:endParaRPr lang="es-ES" sz="1000" dirty="0" smtClean="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r>
                        <a:rPr lang="es-ES" sz="1000" dirty="0" smtClean="0">
                          <a:latin typeface="Comic Sans MS" pitchFamily="66" charset="0"/>
                          <a:ea typeface="Calibri"/>
                          <a:cs typeface="Times New Roman"/>
                        </a:rPr>
                        <a:t>Oración final. </a:t>
                      </a:r>
                      <a:endParaRPr lang="es-ES" sz="1000" dirty="0" smtClean="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endParaRPr lang="es-ES" sz="1000" dirty="0" smtClean="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r>
                        <a:rPr lang="es-ES" sz="1000" dirty="0" smtClean="0">
                          <a:latin typeface="Comic Sans MS" pitchFamily="66" charset="0"/>
                          <a:ea typeface="Calibri"/>
                          <a:cs typeface="Times New Roman"/>
                        </a:rPr>
                        <a:t>NOTA: EN LA CELEBRACIÓN DE ESTE TEMA HARÁ FALTA FOTOS</a:t>
                      </a:r>
                      <a:r>
                        <a:rPr lang="es-ES" sz="1000" baseline="0" dirty="0" smtClean="0">
                          <a:latin typeface="Comic Sans MS" pitchFamily="66" charset="0"/>
                          <a:ea typeface="Calibri"/>
                          <a:cs typeface="Times New Roman"/>
                        </a:rPr>
                        <a:t> DE CADA UNO DE LOS COMPONENTES DEL GRUPO EN TAMAÑO CARNET Y DEL SAGRARIO DEL COLEGIO. HACEDLA O PEDIDLAS CUANTO ANTES PARA TENERLAS PREPARADAS.</a:t>
                      </a:r>
                    </a:p>
                    <a:p>
                      <a:pPr marL="342900" lvl="0" indent="-342900">
                        <a:lnSpc>
                          <a:spcPct val="115000"/>
                        </a:lnSpc>
                        <a:spcAft>
                          <a:spcPts val="0"/>
                        </a:spcAft>
                        <a:buFont typeface="Arial" pitchFamily="34" charset="0"/>
                        <a:buChar char="•"/>
                        <a:tabLst>
                          <a:tab pos="683895" algn="l"/>
                        </a:tabLst>
                      </a:pPr>
                      <a:endParaRPr lang="es-ES" sz="1000" baseline="0" dirty="0" smtClean="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r>
                        <a:rPr lang="es-ES" sz="1000" u="sng" baseline="0" dirty="0" smtClean="0">
                          <a:latin typeface="Comic Sans MS" pitchFamily="66" charset="0"/>
                          <a:ea typeface="Calibri"/>
                          <a:cs typeface="Times New Roman"/>
                        </a:rPr>
                        <a:t>Evaluación</a:t>
                      </a:r>
                      <a:endParaRPr lang="es-ES" sz="1000" u="sng" dirty="0" smtClean="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endParaRPr lang="es-ES" sz="1000" dirty="0">
                        <a:latin typeface="Comic Sans MS" pitchFamily="66" charset="0"/>
                        <a:ea typeface="Calibri"/>
                        <a:cs typeface="Times New Roman"/>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536" y="260648"/>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dirty="0" smtClean="0">
                          <a:latin typeface="Comic Sans MS" pitchFamily="66" charset="0"/>
                          <a:ea typeface="Times New Roman"/>
                          <a:cs typeface="Calibri"/>
                        </a:rPr>
                        <a:t>3</a:t>
                      </a:r>
                      <a:r>
                        <a:rPr lang="es-ES" sz="1000" b="1" baseline="0" dirty="0" smtClean="0">
                          <a:latin typeface="Comic Sans MS" pitchFamily="66" charset="0"/>
                          <a:ea typeface="Times New Roman"/>
                          <a:cs typeface="Calibri"/>
                        </a:rPr>
                        <a:t>º </a:t>
                      </a:r>
                      <a:r>
                        <a:rPr lang="es-ES" sz="1000" b="1" baseline="0" dirty="0" smtClean="0">
                          <a:latin typeface="Comic Sans MS" pitchFamily="66" charset="0"/>
                          <a:ea typeface="Times New Roman"/>
                          <a:cs typeface="Calibri"/>
                        </a:rPr>
                        <a:t>ESO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a:t>
                      </a:r>
                      <a:r>
                        <a:rPr lang="es-ES" sz="1000" b="1" baseline="0" dirty="0" smtClean="0">
                          <a:latin typeface="Comic Sans MS" pitchFamily="66" charset="0"/>
                          <a:ea typeface="Times New Roman"/>
                          <a:cs typeface="Calibri"/>
                        </a:rPr>
                        <a:t>ENERO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92191">
                <a:tc gridSpan="2">
                  <a:txBody>
                    <a:bodyPr/>
                    <a:lstStyle/>
                    <a:p>
                      <a:pPr algn="ctr">
                        <a:lnSpc>
                          <a:spcPct val="115000"/>
                        </a:lnSpc>
                        <a:spcAft>
                          <a:spcPts val="0"/>
                        </a:spcAft>
                      </a:pPr>
                      <a:r>
                        <a:rPr lang="es-ES" sz="1000" b="1" dirty="0">
                          <a:latin typeface="Comic Sans MS" pitchFamily="66" charset="0"/>
                          <a:ea typeface="Times New Roman"/>
                          <a:cs typeface="Calibri"/>
                        </a:rPr>
                        <a:t>TEMA: </a:t>
                      </a:r>
                      <a:r>
                        <a:rPr lang="es-ES" sz="1000" b="1" dirty="0" smtClean="0">
                          <a:latin typeface="Comic Sans MS" pitchFamily="66" charset="0"/>
                          <a:ea typeface="Times New Roman"/>
                          <a:cs typeface="Calibri"/>
                        </a:rPr>
                        <a:t>JESÚS</a:t>
                      </a:r>
                      <a:r>
                        <a:rPr lang="es-ES" sz="1000" b="1" baseline="0" dirty="0" smtClean="0">
                          <a:latin typeface="Comic Sans MS" pitchFamily="66" charset="0"/>
                          <a:ea typeface="Times New Roman"/>
                          <a:cs typeface="Calibri"/>
                        </a:rPr>
                        <a:t> MODELO DE HOMBRE QUE PERDONA</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SESIÓN: 2/4</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882433">
                <a:tc>
                  <a:txBody>
                    <a:bodyPr/>
                    <a:lstStyle/>
                    <a:p>
                      <a:pPr algn="ctr">
                        <a:lnSpc>
                          <a:spcPct val="115000"/>
                        </a:lnSpc>
                        <a:spcAft>
                          <a:spcPts val="0"/>
                        </a:spcAft>
                      </a:pPr>
                      <a:r>
                        <a:rPr lang="es-ES" sz="1000" b="1" dirty="0">
                          <a:latin typeface="Comic Sans MS" pitchFamily="66" charset="0"/>
                          <a:ea typeface="Times New Roman"/>
                          <a:cs typeface="Calibri"/>
                        </a:rPr>
                        <a:t>OBJETIVOS DE LA SESIÓN:</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gridSpan="2">
                  <a:txBody>
                    <a:bodyPr/>
                    <a:lstStyle/>
                    <a:p>
                      <a:pPr marL="342900" lvl="0" indent="-342900">
                        <a:lnSpc>
                          <a:spcPct val="115000"/>
                        </a:lnSpc>
                        <a:spcAft>
                          <a:spcPts val="0"/>
                        </a:spcAft>
                        <a:buFont typeface="Symbol"/>
                        <a:buChar char=""/>
                        <a:tabLst>
                          <a:tab pos="1143000" algn="l"/>
                        </a:tabLst>
                      </a:pPr>
                      <a:r>
                        <a:rPr lang="es-ES_tradnl" sz="1000" baseline="0" dirty="0" smtClean="0">
                          <a:latin typeface="Comic Sans MS" pitchFamily="66" charset="0"/>
                          <a:ea typeface="Times New Roman"/>
                          <a:cs typeface="Times New Roman"/>
                        </a:rPr>
                        <a:t>Reconocer que no siempre hacemos el bien que deberíamos y que en muchas ocasiones nos equivocamos y esperamos el perdón.</a:t>
                      </a:r>
                    </a:p>
                    <a:p>
                      <a:pPr marL="342900" lvl="0" indent="-342900">
                        <a:lnSpc>
                          <a:spcPct val="115000"/>
                        </a:lnSpc>
                        <a:spcAft>
                          <a:spcPts val="0"/>
                        </a:spcAft>
                        <a:buFont typeface="Symbol"/>
                        <a:buChar char=""/>
                        <a:tabLst>
                          <a:tab pos="1143000" algn="l"/>
                        </a:tabLst>
                      </a:pPr>
                      <a:r>
                        <a:rPr lang="es-ES_tradnl" sz="1000" baseline="0" dirty="0" smtClean="0">
                          <a:latin typeface="Comic Sans MS" pitchFamily="66" charset="0"/>
                          <a:ea typeface="Times New Roman"/>
                          <a:cs typeface="Times New Roman"/>
                        </a:rPr>
                        <a:t>Ver a Jesús como modelo a imitar de hombre que perdona</a:t>
                      </a:r>
                    </a:p>
                    <a:p>
                      <a:pPr marL="342900" lvl="0" indent="-342900">
                        <a:lnSpc>
                          <a:spcPct val="115000"/>
                        </a:lnSpc>
                        <a:spcAft>
                          <a:spcPts val="0"/>
                        </a:spcAft>
                        <a:buFont typeface="Symbol"/>
                        <a:buChar char=""/>
                        <a:tabLst>
                          <a:tab pos="1143000" algn="l"/>
                        </a:tabLst>
                      </a:pPr>
                      <a:r>
                        <a:rPr lang="es-ES_tradnl" sz="1000" baseline="0" dirty="0" smtClean="0">
                          <a:latin typeface="Comic Sans MS" pitchFamily="66" charset="0"/>
                          <a:ea typeface="Times New Roman"/>
                          <a:cs typeface="Times New Roman"/>
                        </a:rPr>
                        <a:t>Llegar a perdonar a personas que nos han fallado o que nos han hecho un mal</a:t>
                      </a: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r>
              <a:tr h="280644">
                <a:tc gridSpan="3">
                  <a:txBody>
                    <a:bodyPr/>
                    <a:lstStyle/>
                    <a:p>
                      <a:pPr>
                        <a:lnSpc>
                          <a:spcPct val="115000"/>
                        </a:lnSpc>
                        <a:spcAft>
                          <a:spcPts val="0"/>
                        </a:spcAft>
                      </a:pPr>
                      <a:r>
                        <a:rPr lang="es-ES" sz="1000" b="1" dirty="0">
                          <a:latin typeface="Comic Sans MS" pitchFamily="66" charset="0"/>
                          <a:ea typeface="Times New Roman"/>
                          <a:cs typeface="Calibri"/>
                        </a:rPr>
                        <a:t>MATERIALES</a:t>
                      </a:r>
                      <a:r>
                        <a:rPr lang="es-ES" sz="1000" b="0" dirty="0" smtClean="0">
                          <a:latin typeface="Comic Sans MS" pitchFamily="66" charset="0"/>
                          <a:ea typeface="Times New Roman"/>
                          <a:cs typeface="Calibri"/>
                        </a:rPr>
                        <a:t>: </a:t>
                      </a:r>
                      <a:r>
                        <a:rPr lang="es-ES" sz="1000" b="0" dirty="0" err="1" smtClean="0">
                          <a:latin typeface="Comic Sans MS" pitchFamily="66" charset="0"/>
                          <a:ea typeface="Times New Roman"/>
                          <a:cs typeface="Calibri"/>
                        </a:rPr>
                        <a:t>youcat</a:t>
                      </a:r>
                      <a:r>
                        <a:rPr lang="es-ES" sz="1000" b="0" dirty="0" smtClean="0">
                          <a:latin typeface="Comic Sans MS" pitchFamily="66" charset="0"/>
                          <a:ea typeface="Times New Roman"/>
                          <a:cs typeface="Calibri"/>
                        </a:rPr>
                        <a:t>, biblia, relato</a:t>
                      </a:r>
                      <a:endParaRPr lang="es-ES" sz="1000" b="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algn="ctr">
                        <a:lnSpc>
                          <a:spcPct val="115000"/>
                        </a:lnSpc>
                        <a:spcAft>
                          <a:spcPts val="0"/>
                        </a:spcAft>
                      </a:pPr>
                      <a:r>
                        <a:rPr lang="es-ES" sz="1000" b="1" dirty="0">
                          <a:latin typeface="Comic Sans MS" pitchFamily="66" charset="0"/>
                          <a:ea typeface="Times New Roman"/>
                          <a:cs typeface="Calibri"/>
                        </a:rPr>
                        <a:t>¿CÓMO LO VAMOS A REALIZAR?</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r h="4118017">
                <a:tc gridSpan="3">
                  <a:txBody>
                    <a:bodyPr/>
                    <a:lstStyle/>
                    <a:p>
                      <a:pPr marL="226695">
                        <a:lnSpc>
                          <a:spcPct val="115000"/>
                        </a:lnSpc>
                        <a:spcAft>
                          <a:spcPts val="0"/>
                        </a:spcAft>
                        <a:buFontTx/>
                        <a:buNone/>
                      </a:pPr>
                      <a:endParaRPr lang="es-ES" sz="1000" dirty="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r>
                        <a:rPr lang="es-ES" sz="1000" baseline="0" dirty="0" smtClean="0">
                          <a:latin typeface="Comic Sans MS" pitchFamily="66" charset="0"/>
                          <a:ea typeface="Calibri"/>
                          <a:cs typeface="Calibri"/>
                        </a:rPr>
                        <a:t>Debate sobre qué es el perdón, tipos de perdón, en qué direcciones se encuentra el perdón (entre iguales, de abajo arriba y de arriba abajo)</a:t>
                      </a:r>
                    </a:p>
                    <a:p>
                      <a:pPr marL="342900" lvl="0" indent="-342900">
                        <a:lnSpc>
                          <a:spcPct val="115000"/>
                        </a:lnSpc>
                        <a:spcAft>
                          <a:spcPts val="0"/>
                        </a:spcAft>
                        <a:buFont typeface="Arial" pitchFamily="34" charset="0"/>
                        <a:buChar char="•"/>
                        <a:tabLst>
                          <a:tab pos="683895" algn="l"/>
                        </a:tabLst>
                      </a:pPr>
                      <a:endParaRPr lang="es-ES"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 sz="1000" baseline="0" dirty="0" smtClean="0">
                          <a:latin typeface="Comic Sans MS" pitchFamily="66" charset="0"/>
                          <a:ea typeface="Calibri"/>
                          <a:cs typeface="Calibri"/>
                        </a:rPr>
                        <a:t>Ayudarnos del </a:t>
                      </a:r>
                      <a:r>
                        <a:rPr lang="es-ES" sz="1000" baseline="0" dirty="0" err="1" smtClean="0">
                          <a:latin typeface="Comic Sans MS" pitchFamily="66" charset="0"/>
                          <a:ea typeface="Calibri"/>
                          <a:cs typeface="Calibri"/>
                        </a:rPr>
                        <a:t>Youcat</a:t>
                      </a:r>
                      <a:endParaRPr lang="es-ES"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endParaRPr lang="es-ES"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 sz="1000" baseline="0" dirty="0" smtClean="0">
                          <a:latin typeface="Comic Sans MS" pitchFamily="66" charset="0"/>
                          <a:ea typeface="Calibri"/>
                          <a:cs typeface="Calibri"/>
                        </a:rPr>
                        <a:t>Relato sobre los clavos en la puerta que marcan la puerta aunque esos clavos se quiten en un segundo momento.</a:t>
                      </a:r>
                    </a:p>
                    <a:p>
                      <a:pPr marL="342900" lvl="0" indent="-342900">
                        <a:lnSpc>
                          <a:spcPct val="115000"/>
                        </a:lnSpc>
                        <a:spcAft>
                          <a:spcPts val="0"/>
                        </a:spcAft>
                        <a:buFont typeface="Arial" pitchFamily="34" charset="0"/>
                        <a:buChar char="•"/>
                        <a:tabLst>
                          <a:tab pos="683895" algn="l"/>
                        </a:tabLst>
                      </a:pPr>
                      <a:endParaRPr lang="es-ES"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 sz="1000" baseline="0" dirty="0" smtClean="0">
                          <a:latin typeface="Comic Sans MS" pitchFamily="66" charset="0"/>
                          <a:ea typeface="Calibri"/>
                          <a:cs typeface="Calibri"/>
                        </a:rPr>
                        <a:t>Texto </a:t>
                      </a:r>
                      <a:r>
                        <a:rPr lang="es-ES" sz="1000" baseline="0" dirty="0" err="1" smtClean="0">
                          <a:latin typeface="Comic Sans MS" pitchFamily="66" charset="0"/>
                          <a:ea typeface="Calibri"/>
                          <a:cs typeface="Calibri"/>
                        </a:rPr>
                        <a:t>evangelico</a:t>
                      </a:r>
                      <a:r>
                        <a:rPr lang="es-ES" sz="1000" baseline="0" dirty="0" smtClean="0">
                          <a:latin typeface="Comic Sans MS" pitchFamily="66" charset="0"/>
                          <a:ea typeface="Calibri"/>
                          <a:cs typeface="Calibri"/>
                        </a:rPr>
                        <a:t>: Perdonar hasta 70 veces 7. Mt 18, 21-22</a:t>
                      </a:r>
                    </a:p>
                    <a:p>
                      <a:pPr marL="342900" lvl="0" indent="-342900">
                        <a:lnSpc>
                          <a:spcPct val="115000"/>
                        </a:lnSpc>
                        <a:spcAft>
                          <a:spcPts val="0"/>
                        </a:spcAft>
                        <a:buFont typeface="Arial" pitchFamily="34" charset="0"/>
                        <a:buNone/>
                        <a:tabLst>
                          <a:tab pos="683895" algn="l"/>
                        </a:tabLst>
                      </a:pPr>
                      <a:endParaRPr lang="es-ES"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 sz="1000" baseline="0" dirty="0" smtClean="0">
                          <a:latin typeface="Comic Sans MS" pitchFamily="66" charset="0"/>
                          <a:ea typeface="Calibri"/>
                          <a:cs typeface="Calibri"/>
                        </a:rPr>
                        <a:t>Oración final</a:t>
                      </a:r>
                      <a:endParaRPr lang="es-ES" sz="1000" dirty="0" smtClean="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endParaRPr lang="es-ES" sz="1000" baseline="0" dirty="0" smtClean="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r>
                        <a:rPr lang="es-ES" sz="1000" u="sng" baseline="0" dirty="0" smtClean="0">
                          <a:latin typeface="Comic Sans MS" pitchFamily="66" charset="0"/>
                          <a:ea typeface="Calibri"/>
                          <a:cs typeface="Times New Roman"/>
                        </a:rPr>
                        <a:t>Evaluación</a:t>
                      </a:r>
                      <a:endParaRPr lang="es-ES" sz="1000" u="sng" dirty="0" smtClean="0">
                        <a:latin typeface="Comic Sans MS" pitchFamily="66" charset="0"/>
                        <a:ea typeface="Calibri"/>
                        <a:cs typeface="Times New Roman"/>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536" y="260648"/>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dirty="0" smtClean="0">
                          <a:latin typeface="Comic Sans MS" pitchFamily="66" charset="0"/>
                          <a:ea typeface="Times New Roman"/>
                          <a:cs typeface="Calibri"/>
                        </a:rPr>
                        <a:t>3</a:t>
                      </a:r>
                      <a:r>
                        <a:rPr lang="es-ES" sz="1000" b="1" baseline="0" dirty="0" smtClean="0">
                          <a:latin typeface="Comic Sans MS" pitchFamily="66" charset="0"/>
                          <a:ea typeface="Times New Roman"/>
                          <a:cs typeface="Calibri"/>
                        </a:rPr>
                        <a:t>º </a:t>
                      </a:r>
                      <a:r>
                        <a:rPr lang="es-ES" sz="1000" b="1" baseline="0" dirty="0" smtClean="0">
                          <a:latin typeface="Comic Sans MS" pitchFamily="66" charset="0"/>
                          <a:ea typeface="Times New Roman"/>
                          <a:cs typeface="Calibri"/>
                        </a:rPr>
                        <a:t>ESO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a:t>
                      </a:r>
                      <a:r>
                        <a:rPr lang="es-ES" sz="1000" b="1" baseline="0" dirty="0" smtClean="0">
                          <a:latin typeface="Comic Sans MS" pitchFamily="66" charset="0"/>
                          <a:ea typeface="Times New Roman"/>
                          <a:cs typeface="Calibri"/>
                        </a:rPr>
                        <a:t>ENERO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92191">
                <a:tc gridSpan="2">
                  <a:txBody>
                    <a:bodyPr/>
                    <a:lstStyle/>
                    <a:p>
                      <a:pPr algn="ctr">
                        <a:lnSpc>
                          <a:spcPct val="115000"/>
                        </a:lnSpc>
                        <a:spcAft>
                          <a:spcPts val="0"/>
                        </a:spcAft>
                      </a:pPr>
                      <a:r>
                        <a:rPr lang="es-ES" sz="1000" b="1" dirty="0">
                          <a:latin typeface="Comic Sans MS" pitchFamily="66" charset="0"/>
                          <a:ea typeface="Times New Roman"/>
                          <a:cs typeface="Calibri"/>
                        </a:rPr>
                        <a:t>TEMA: </a:t>
                      </a:r>
                      <a:r>
                        <a:rPr lang="es-ES" sz="1000" b="1" dirty="0" smtClean="0">
                          <a:latin typeface="Comic Sans MS" pitchFamily="66" charset="0"/>
                          <a:ea typeface="Times New Roman"/>
                          <a:cs typeface="Calibri"/>
                        </a:rPr>
                        <a:t>JESÚS</a:t>
                      </a:r>
                      <a:r>
                        <a:rPr lang="es-ES" sz="1000" b="1" baseline="0" dirty="0" smtClean="0">
                          <a:latin typeface="Comic Sans MS" pitchFamily="66" charset="0"/>
                          <a:ea typeface="Times New Roman"/>
                          <a:cs typeface="Calibri"/>
                        </a:rPr>
                        <a:t> MODELO DE HOMBRE QUE PERDONA</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SESIÓN: 3/4</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882433">
                <a:tc>
                  <a:txBody>
                    <a:bodyPr/>
                    <a:lstStyle/>
                    <a:p>
                      <a:pPr algn="ctr">
                        <a:lnSpc>
                          <a:spcPct val="115000"/>
                        </a:lnSpc>
                        <a:spcAft>
                          <a:spcPts val="0"/>
                        </a:spcAft>
                      </a:pPr>
                      <a:r>
                        <a:rPr lang="es-ES" sz="1000" b="1" dirty="0">
                          <a:latin typeface="Comic Sans MS" pitchFamily="66" charset="0"/>
                          <a:ea typeface="Times New Roman"/>
                          <a:cs typeface="Calibri"/>
                        </a:rPr>
                        <a:t>OBJETIVOS DE LA SESIÓN:</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gridSpan="2">
                  <a:txBody>
                    <a:bodyPr/>
                    <a:lstStyle/>
                    <a:p>
                      <a:pPr marL="342900" lvl="0" indent="-342900">
                        <a:lnSpc>
                          <a:spcPct val="115000"/>
                        </a:lnSpc>
                        <a:spcAft>
                          <a:spcPts val="0"/>
                        </a:spcAft>
                        <a:buFont typeface="Symbol"/>
                        <a:buChar char=""/>
                        <a:tabLst>
                          <a:tab pos="1143000" algn="l"/>
                        </a:tabLst>
                      </a:pPr>
                      <a:r>
                        <a:rPr lang="es-ES_tradnl" sz="1000" baseline="0" dirty="0" smtClean="0">
                          <a:latin typeface="Comic Sans MS" pitchFamily="66" charset="0"/>
                          <a:ea typeface="Times New Roman"/>
                          <a:cs typeface="Times New Roman"/>
                        </a:rPr>
                        <a:t>Reconocer que no siempre hacemos el bien que deberíamos y que en muchas ocasiones nos equivocamos y esperamos el perdón.</a:t>
                      </a:r>
                    </a:p>
                    <a:p>
                      <a:pPr marL="342900" lvl="0" indent="-342900">
                        <a:lnSpc>
                          <a:spcPct val="115000"/>
                        </a:lnSpc>
                        <a:spcAft>
                          <a:spcPts val="0"/>
                        </a:spcAft>
                        <a:buFont typeface="Symbol"/>
                        <a:buChar char=""/>
                        <a:tabLst>
                          <a:tab pos="1143000" algn="l"/>
                        </a:tabLst>
                      </a:pPr>
                      <a:r>
                        <a:rPr lang="es-ES_tradnl" sz="1000" baseline="0" dirty="0" smtClean="0">
                          <a:latin typeface="Comic Sans MS" pitchFamily="66" charset="0"/>
                          <a:ea typeface="Times New Roman"/>
                          <a:cs typeface="Times New Roman"/>
                        </a:rPr>
                        <a:t>Ver a Jesús como modelo a imitar de hombre que perdona</a:t>
                      </a:r>
                    </a:p>
                    <a:p>
                      <a:pPr marL="342900" lvl="0" indent="-342900">
                        <a:lnSpc>
                          <a:spcPct val="115000"/>
                        </a:lnSpc>
                        <a:spcAft>
                          <a:spcPts val="0"/>
                        </a:spcAft>
                        <a:buFont typeface="Symbol"/>
                        <a:buChar char=""/>
                        <a:tabLst>
                          <a:tab pos="1143000" algn="l"/>
                        </a:tabLst>
                      </a:pPr>
                      <a:r>
                        <a:rPr lang="es-ES_tradnl" sz="1000" baseline="0" dirty="0" smtClean="0">
                          <a:latin typeface="Comic Sans MS" pitchFamily="66" charset="0"/>
                          <a:ea typeface="Times New Roman"/>
                          <a:cs typeface="Times New Roman"/>
                        </a:rPr>
                        <a:t>Llegar a perdonar a personas que nos han fallado o que nos han hecho un mal</a:t>
                      </a: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r>
              <a:tr h="280644">
                <a:tc gridSpan="3">
                  <a:txBody>
                    <a:bodyPr/>
                    <a:lstStyle/>
                    <a:p>
                      <a:pPr>
                        <a:lnSpc>
                          <a:spcPct val="115000"/>
                        </a:lnSpc>
                        <a:spcAft>
                          <a:spcPts val="0"/>
                        </a:spcAft>
                      </a:pPr>
                      <a:r>
                        <a:rPr lang="es-ES" sz="1000" b="1" dirty="0">
                          <a:latin typeface="Comic Sans MS" pitchFamily="66" charset="0"/>
                          <a:ea typeface="Times New Roman"/>
                          <a:cs typeface="Calibri"/>
                        </a:rPr>
                        <a:t>MATERIALES</a:t>
                      </a:r>
                      <a:r>
                        <a:rPr lang="es-ES" sz="1000" b="0" dirty="0" smtClean="0">
                          <a:latin typeface="Comic Sans MS" pitchFamily="66" charset="0"/>
                          <a:ea typeface="Times New Roman"/>
                          <a:cs typeface="Calibri"/>
                        </a:rPr>
                        <a:t>: </a:t>
                      </a:r>
                      <a:r>
                        <a:rPr lang="es-ES" sz="1000" b="0" dirty="0" smtClean="0">
                          <a:latin typeface="Comic Sans MS" pitchFamily="66" charset="0"/>
                          <a:ea typeface="Times New Roman"/>
                          <a:cs typeface="Calibri"/>
                        </a:rPr>
                        <a:t>Biblia,</a:t>
                      </a:r>
                      <a:r>
                        <a:rPr lang="es-ES" sz="1000" b="0" baseline="0" dirty="0" smtClean="0">
                          <a:latin typeface="Comic Sans MS" pitchFamily="66" charset="0"/>
                          <a:ea typeface="Times New Roman"/>
                          <a:cs typeface="Calibri"/>
                        </a:rPr>
                        <a:t> canción padre-madre de Brotes de Olivo</a:t>
                      </a:r>
                      <a:endParaRPr lang="es-ES" sz="1000" b="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algn="ctr">
                        <a:lnSpc>
                          <a:spcPct val="115000"/>
                        </a:lnSpc>
                        <a:spcAft>
                          <a:spcPts val="0"/>
                        </a:spcAft>
                      </a:pPr>
                      <a:r>
                        <a:rPr lang="es-ES" sz="1000" b="1" dirty="0">
                          <a:latin typeface="Comic Sans MS" pitchFamily="66" charset="0"/>
                          <a:ea typeface="Times New Roman"/>
                          <a:cs typeface="Calibri"/>
                        </a:rPr>
                        <a:t>¿CÓMO LO VAMOS A REALIZAR?</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r h="4118017">
                <a:tc gridSpan="3">
                  <a:txBody>
                    <a:bodyPr/>
                    <a:lstStyle/>
                    <a:p>
                      <a:pPr marL="226695">
                        <a:lnSpc>
                          <a:spcPct val="115000"/>
                        </a:lnSpc>
                        <a:spcAft>
                          <a:spcPts val="0"/>
                        </a:spcAft>
                        <a:buFontTx/>
                        <a:buNone/>
                      </a:pPr>
                      <a:endParaRPr lang="es-ES" sz="1000" dirty="0">
                        <a:latin typeface="Comic Sans MS" pitchFamily="66" charset="0"/>
                        <a:ea typeface="Calibri"/>
                        <a:cs typeface="Times New Roman"/>
                      </a:endParaRPr>
                    </a:p>
                    <a:p>
                      <a:pPr marL="342900" lvl="0" indent="-342900" algn="l">
                        <a:lnSpc>
                          <a:spcPct val="115000"/>
                        </a:lnSpc>
                        <a:spcAft>
                          <a:spcPts val="0"/>
                        </a:spcAft>
                        <a:buFont typeface="Arial" pitchFamily="34" charset="0"/>
                        <a:buChar char="•"/>
                        <a:tabLst>
                          <a:tab pos="683895" algn="l"/>
                        </a:tabLst>
                      </a:pPr>
                      <a:r>
                        <a:rPr lang="es-ES" sz="1000" baseline="0" dirty="0" smtClean="0">
                          <a:latin typeface="Comic Sans MS" pitchFamily="66" charset="0"/>
                          <a:ea typeface="Calibri"/>
                          <a:cs typeface="Calibri"/>
                        </a:rPr>
                        <a:t>Lectura del Hijo pródigo: </a:t>
                      </a:r>
                      <a:r>
                        <a:rPr lang="es-ES" sz="1000" baseline="0" dirty="0" err="1" smtClean="0">
                          <a:latin typeface="Comic Sans MS" pitchFamily="66" charset="0"/>
                          <a:ea typeface="Calibri"/>
                          <a:cs typeface="Calibri"/>
                        </a:rPr>
                        <a:t>Lc</a:t>
                      </a:r>
                      <a:r>
                        <a:rPr lang="es-ES" sz="1000" baseline="0" dirty="0" smtClean="0">
                          <a:latin typeface="Comic Sans MS" pitchFamily="66" charset="0"/>
                          <a:ea typeface="Calibri"/>
                          <a:cs typeface="Calibri"/>
                        </a:rPr>
                        <a:t> 15</a:t>
                      </a:r>
                    </a:p>
                    <a:p>
                      <a:pPr marL="342900" lvl="0" indent="-342900" algn="l">
                        <a:lnSpc>
                          <a:spcPct val="115000"/>
                        </a:lnSpc>
                        <a:spcAft>
                          <a:spcPts val="0"/>
                        </a:spcAft>
                        <a:buFont typeface="Arial" pitchFamily="34" charset="0"/>
                        <a:buChar char="•"/>
                        <a:tabLst>
                          <a:tab pos="683895" algn="l"/>
                        </a:tabLst>
                      </a:pPr>
                      <a:endParaRPr lang="es-ES" sz="1000" baseline="0" dirty="0" smtClean="0">
                        <a:latin typeface="Comic Sans MS" pitchFamily="66" charset="0"/>
                        <a:ea typeface="Calibri"/>
                        <a:cs typeface="Calibri"/>
                      </a:endParaRPr>
                    </a:p>
                    <a:p>
                      <a:pPr marL="342900" lvl="0" indent="-342900" algn="l">
                        <a:lnSpc>
                          <a:spcPct val="115000"/>
                        </a:lnSpc>
                        <a:spcAft>
                          <a:spcPts val="0"/>
                        </a:spcAft>
                        <a:buFont typeface="Arial" pitchFamily="34" charset="0"/>
                        <a:buChar char="•"/>
                        <a:tabLst>
                          <a:tab pos="683895" algn="l"/>
                        </a:tabLst>
                      </a:pPr>
                      <a:r>
                        <a:rPr lang="es-ES" sz="1000" baseline="0" dirty="0" smtClean="0">
                          <a:latin typeface="Comic Sans MS" pitchFamily="66" charset="0"/>
                          <a:ea typeface="Calibri"/>
                          <a:cs typeface="Calibri"/>
                        </a:rPr>
                        <a:t>Situarnos en la piel del padre que sufre cuando le hacen un mal y cómo por el amor que siente por el hijo se queda esperando hasta que vuelve, y que cuando lo ve de lejos “SALE A SU ENCUENTRO” con un amor de misericordia y no le pide explicaciones por nada sino que lo viste, lo enjoya y celebra con él un banquete.</a:t>
                      </a:r>
                    </a:p>
                    <a:p>
                      <a:pPr marL="342900" lvl="0" indent="-342900" algn="l">
                        <a:lnSpc>
                          <a:spcPct val="115000"/>
                        </a:lnSpc>
                        <a:spcAft>
                          <a:spcPts val="0"/>
                        </a:spcAft>
                        <a:buFont typeface="Arial" pitchFamily="34" charset="0"/>
                        <a:buChar char="•"/>
                        <a:tabLst>
                          <a:tab pos="683895" algn="l"/>
                        </a:tabLst>
                      </a:pPr>
                      <a:endParaRPr lang="es-ES" sz="1000" baseline="0" dirty="0" smtClean="0">
                        <a:latin typeface="Comic Sans MS" pitchFamily="66" charset="0"/>
                        <a:ea typeface="Calibri"/>
                        <a:cs typeface="Calibri"/>
                      </a:endParaRPr>
                    </a:p>
                    <a:p>
                      <a:pPr marL="342900" lvl="0" indent="-342900" algn="l">
                        <a:lnSpc>
                          <a:spcPct val="115000"/>
                        </a:lnSpc>
                        <a:spcAft>
                          <a:spcPts val="0"/>
                        </a:spcAft>
                        <a:buFont typeface="Arial" pitchFamily="34" charset="0"/>
                        <a:buChar char="•"/>
                        <a:tabLst>
                          <a:tab pos="683895" algn="l"/>
                        </a:tabLst>
                      </a:pPr>
                      <a:r>
                        <a:rPr lang="es-ES" sz="1000" baseline="0" dirty="0" smtClean="0">
                          <a:latin typeface="Comic Sans MS" pitchFamily="66" charset="0"/>
                          <a:ea typeface="Calibri"/>
                          <a:cs typeface="Calibri"/>
                        </a:rPr>
                        <a:t>Canción Padre-Madre de Brotes de Olivo</a:t>
                      </a:r>
                    </a:p>
                    <a:p>
                      <a:pPr marL="342900" lvl="0" indent="-342900">
                        <a:lnSpc>
                          <a:spcPct val="115000"/>
                        </a:lnSpc>
                        <a:spcAft>
                          <a:spcPts val="0"/>
                        </a:spcAft>
                        <a:buFont typeface="Arial" pitchFamily="34" charset="0"/>
                        <a:buChar char="•"/>
                        <a:tabLst>
                          <a:tab pos="683895" algn="l"/>
                        </a:tabLst>
                      </a:pPr>
                      <a:endParaRPr lang="es-ES"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 sz="1000" baseline="0" dirty="0" smtClean="0">
                          <a:latin typeface="Comic Sans MS" pitchFamily="66" charset="0"/>
                          <a:ea typeface="Calibri"/>
                          <a:cs typeface="Calibri"/>
                        </a:rPr>
                        <a:t>Hablamos de la importancia del sacramento de la reconciliación. Nos podemos ayudar del </a:t>
                      </a:r>
                      <a:r>
                        <a:rPr lang="es-ES" sz="1000" baseline="0" dirty="0" err="1" smtClean="0">
                          <a:latin typeface="Comic Sans MS" pitchFamily="66" charset="0"/>
                          <a:ea typeface="Calibri"/>
                          <a:cs typeface="Calibri"/>
                        </a:rPr>
                        <a:t>Youcat</a:t>
                      </a:r>
                      <a:r>
                        <a:rPr lang="es-ES" sz="1000" baseline="0" dirty="0" smtClean="0">
                          <a:latin typeface="Comic Sans MS" pitchFamily="66" charset="0"/>
                          <a:ea typeface="Calibri"/>
                          <a:cs typeface="Calibri"/>
                        </a:rPr>
                        <a:t> 224-239</a:t>
                      </a:r>
                    </a:p>
                    <a:p>
                      <a:pPr marL="342900" lvl="0" indent="-342900">
                        <a:lnSpc>
                          <a:spcPct val="115000"/>
                        </a:lnSpc>
                        <a:spcAft>
                          <a:spcPts val="0"/>
                        </a:spcAft>
                        <a:buFont typeface="Arial" pitchFamily="34" charset="0"/>
                        <a:buChar char="•"/>
                        <a:tabLst>
                          <a:tab pos="683895" algn="l"/>
                        </a:tabLst>
                      </a:pPr>
                      <a:endParaRPr lang="es-ES"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 sz="1000" baseline="0" dirty="0" smtClean="0">
                          <a:latin typeface="Comic Sans MS" pitchFamily="66" charset="0"/>
                          <a:ea typeface="Calibri"/>
                          <a:cs typeface="Calibri"/>
                        </a:rPr>
                        <a:t>Oración final</a:t>
                      </a:r>
                      <a:endParaRPr lang="es-ES" sz="1000" dirty="0" smtClean="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endParaRPr lang="es-ES" sz="1000" baseline="0" dirty="0" smtClean="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r>
                        <a:rPr lang="es-ES" sz="1000" u="sng" baseline="0" dirty="0" smtClean="0">
                          <a:latin typeface="Comic Sans MS" pitchFamily="66" charset="0"/>
                          <a:ea typeface="Calibri"/>
                          <a:cs typeface="Times New Roman"/>
                        </a:rPr>
                        <a:t>Evaluación</a:t>
                      </a:r>
                      <a:endParaRPr lang="es-ES" sz="1000" u="sng" dirty="0" smtClean="0">
                        <a:latin typeface="Comic Sans MS" pitchFamily="66" charset="0"/>
                        <a:ea typeface="Calibri"/>
                        <a:cs typeface="Times New Roman"/>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536" y="260648"/>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dirty="0" smtClean="0">
                          <a:latin typeface="Comic Sans MS" pitchFamily="66" charset="0"/>
                          <a:ea typeface="Times New Roman"/>
                          <a:cs typeface="Calibri"/>
                        </a:rPr>
                        <a:t>3</a:t>
                      </a:r>
                      <a:r>
                        <a:rPr lang="es-ES" sz="1000" b="1" baseline="0" dirty="0" smtClean="0">
                          <a:latin typeface="Comic Sans MS" pitchFamily="66" charset="0"/>
                          <a:ea typeface="Times New Roman"/>
                          <a:cs typeface="Calibri"/>
                        </a:rPr>
                        <a:t>º </a:t>
                      </a:r>
                      <a:r>
                        <a:rPr lang="es-ES" sz="1000" b="1" baseline="0" dirty="0" smtClean="0">
                          <a:latin typeface="Comic Sans MS" pitchFamily="66" charset="0"/>
                          <a:ea typeface="Times New Roman"/>
                          <a:cs typeface="Calibri"/>
                        </a:rPr>
                        <a:t>ESO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a:t>
                      </a:r>
                      <a:r>
                        <a:rPr lang="es-ES" sz="1000" b="1" baseline="0" dirty="0" smtClean="0">
                          <a:latin typeface="Comic Sans MS" pitchFamily="66" charset="0"/>
                          <a:ea typeface="Times New Roman"/>
                          <a:cs typeface="Calibri"/>
                        </a:rPr>
                        <a:t>ENERO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92191">
                <a:tc gridSpan="2">
                  <a:txBody>
                    <a:bodyPr/>
                    <a:lstStyle/>
                    <a:p>
                      <a:pPr algn="ctr">
                        <a:lnSpc>
                          <a:spcPct val="115000"/>
                        </a:lnSpc>
                        <a:spcAft>
                          <a:spcPts val="0"/>
                        </a:spcAft>
                      </a:pPr>
                      <a:r>
                        <a:rPr lang="es-ES" sz="1000" b="1" dirty="0">
                          <a:latin typeface="Comic Sans MS" pitchFamily="66" charset="0"/>
                          <a:ea typeface="Times New Roman"/>
                          <a:cs typeface="Calibri"/>
                        </a:rPr>
                        <a:t>TEMA: </a:t>
                      </a:r>
                      <a:r>
                        <a:rPr lang="es-ES" sz="1000" b="1" dirty="0" smtClean="0">
                          <a:latin typeface="Comic Sans MS" pitchFamily="66" charset="0"/>
                          <a:ea typeface="Times New Roman"/>
                          <a:cs typeface="Calibri"/>
                        </a:rPr>
                        <a:t>JESÚS</a:t>
                      </a:r>
                      <a:r>
                        <a:rPr lang="es-ES" sz="1000" b="1" baseline="0" dirty="0" smtClean="0">
                          <a:latin typeface="Comic Sans MS" pitchFamily="66" charset="0"/>
                          <a:ea typeface="Times New Roman"/>
                          <a:cs typeface="Calibri"/>
                        </a:rPr>
                        <a:t> MODELO DE HOMBRE QUE PERDONA</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SESIÓN: 4/4</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882433">
                <a:tc>
                  <a:txBody>
                    <a:bodyPr/>
                    <a:lstStyle/>
                    <a:p>
                      <a:pPr algn="ctr">
                        <a:lnSpc>
                          <a:spcPct val="115000"/>
                        </a:lnSpc>
                        <a:spcAft>
                          <a:spcPts val="0"/>
                        </a:spcAft>
                      </a:pPr>
                      <a:r>
                        <a:rPr lang="es-ES" sz="1000" b="1" dirty="0">
                          <a:latin typeface="Comic Sans MS" pitchFamily="66" charset="0"/>
                          <a:ea typeface="Times New Roman"/>
                          <a:cs typeface="Calibri"/>
                        </a:rPr>
                        <a:t>OBJETIVOS DE LA SESIÓN:</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gridSpan="2">
                  <a:txBody>
                    <a:bodyPr/>
                    <a:lstStyle/>
                    <a:p>
                      <a:pPr marL="342900" lvl="0" indent="-342900">
                        <a:lnSpc>
                          <a:spcPct val="115000"/>
                        </a:lnSpc>
                        <a:spcAft>
                          <a:spcPts val="0"/>
                        </a:spcAft>
                        <a:buFont typeface="Symbol"/>
                        <a:buChar char=""/>
                        <a:tabLst>
                          <a:tab pos="1143000" algn="l"/>
                        </a:tabLst>
                      </a:pPr>
                      <a:r>
                        <a:rPr lang="es-ES_tradnl" sz="1000" baseline="0" dirty="0" smtClean="0">
                          <a:latin typeface="Comic Sans MS" pitchFamily="66" charset="0"/>
                          <a:ea typeface="Times New Roman"/>
                          <a:cs typeface="Times New Roman"/>
                        </a:rPr>
                        <a:t>Reconocer que no siempre hacemos el bien que deberíamos y que en muchas ocasiones nos equivocamos y esperamos el perdón.</a:t>
                      </a:r>
                    </a:p>
                    <a:p>
                      <a:pPr marL="342900" lvl="0" indent="-342900">
                        <a:lnSpc>
                          <a:spcPct val="115000"/>
                        </a:lnSpc>
                        <a:spcAft>
                          <a:spcPts val="0"/>
                        </a:spcAft>
                        <a:buFont typeface="Symbol"/>
                        <a:buChar char=""/>
                        <a:tabLst>
                          <a:tab pos="1143000" algn="l"/>
                        </a:tabLst>
                      </a:pPr>
                      <a:r>
                        <a:rPr lang="es-ES_tradnl" sz="1000" baseline="0" dirty="0" smtClean="0">
                          <a:latin typeface="Comic Sans MS" pitchFamily="66" charset="0"/>
                          <a:ea typeface="Times New Roman"/>
                          <a:cs typeface="Times New Roman"/>
                        </a:rPr>
                        <a:t>Ver a Jesús como modelo a imitar de hombre que perdona</a:t>
                      </a:r>
                    </a:p>
                    <a:p>
                      <a:pPr marL="342900" lvl="0" indent="-342900">
                        <a:lnSpc>
                          <a:spcPct val="115000"/>
                        </a:lnSpc>
                        <a:spcAft>
                          <a:spcPts val="0"/>
                        </a:spcAft>
                        <a:buFont typeface="Symbol"/>
                        <a:buChar char=""/>
                        <a:tabLst>
                          <a:tab pos="1143000" algn="l"/>
                        </a:tabLst>
                      </a:pPr>
                      <a:r>
                        <a:rPr lang="es-ES_tradnl" sz="1000" baseline="0" dirty="0" smtClean="0">
                          <a:latin typeface="Comic Sans MS" pitchFamily="66" charset="0"/>
                          <a:ea typeface="Times New Roman"/>
                          <a:cs typeface="Times New Roman"/>
                        </a:rPr>
                        <a:t>Llegar a perdonar a personas que nos han fallado o que nos han hecho un mal</a:t>
                      </a: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r>
              <a:tr h="280644">
                <a:tc gridSpan="3">
                  <a:txBody>
                    <a:bodyPr/>
                    <a:lstStyle/>
                    <a:p>
                      <a:pPr>
                        <a:lnSpc>
                          <a:spcPct val="115000"/>
                        </a:lnSpc>
                        <a:spcAft>
                          <a:spcPts val="0"/>
                        </a:spcAft>
                      </a:pPr>
                      <a:r>
                        <a:rPr lang="es-ES" sz="1000" b="1" dirty="0">
                          <a:latin typeface="Comic Sans MS" pitchFamily="66" charset="0"/>
                          <a:ea typeface="Times New Roman"/>
                          <a:cs typeface="Calibri"/>
                        </a:rPr>
                        <a:t>MATERIALES</a:t>
                      </a:r>
                      <a:r>
                        <a:rPr lang="es-ES" sz="1000" b="0" dirty="0" smtClean="0">
                          <a:latin typeface="Comic Sans MS" pitchFamily="66" charset="0"/>
                          <a:ea typeface="Times New Roman"/>
                          <a:cs typeface="Calibri"/>
                        </a:rPr>
                        <a:t>: </a:t>
                      </a:r>
                      <a:r>
                        <a:rPr lang="es-ES" sz="1000" b="0" dirty="0" smtClean="0">
                          <a:latin typeface="Comic Sans MS" pitchFamily="66" charset="0"/>
                          <a:ea typeface="Times New Roman"/>
                          <a:cs typeface="Calibri"/>
                        </a:rPr>
                        <a:t>Biblia,</a:t>
                      </a:r>
                      <a:r>
                        <a:rPr lang="es-ES" sz="1000" b="0" baseline="0" dirty="0" smtClean="0">
                          <a:latin typeface="Comic Sans MS" pitchFamily="66" charset="0"/>
                          <a:ea typeface="Times New Roman"/>
                          <a:cs typeface="Calibri"/>
                        </a:rPr>
                        <a:t> espejo grande, canción Mi reflejo de Malú, si se quiere comprar pequeños espejos para regalar al grupo</a:t>
                      </a:r>
                      <a:endParaRPr lang="es-ES" sz="1000" b="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algn="ctr">
                        <a:lnSpc>
                          <a:spcPct val="115000"/>
                        </a:lnSpc>
                        <a:spcAft>
                          <a:spcPts val="0"/>
                        </a:spcAft>
                      </a:pPr>
                      <a:r>
                        <a:rPr lang="es-ES" sz="1000" b="1" dirty="0">
                          <a:latin typeface="Comic Sans MS" pitchFamily="66" charset="0"/>
                          <a:ea typeface="Times New Roman"/>
                          <a:cs typeface="Calibri"/>
                        </a:rPr>
                        <a:t>¿CÓMO LO VAMOS A REALIZAR?</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r h="4118017">
                <a:tc gridSpan="3">
                  <a:txBody>
                    <a:bodyPr/>
                    <a:lstStyle/>
                    <a:p>
                      <a:pPr marL="226695">
                        <a:lnSpc>
                          <a:spcPct val="115000"/>
                        </a:lnSpc>
                        <a:spcAft>
                          <a:spcPts val="0"/>
                        </a:spcAft>
                        <a:buFontTx/>
                        <a:buNone/>
                      </a:pPr>
                      <a:endParaRPr lang="es-ES" sz="1000" dirty="0">
                        <a:latin typeface="Comic Sans MS" pitchFamily="66" charset="0"/>
                        <a:ea typeface="Calibri"/>
                        <a:cs typeface="Times New Roman"/>
                      </a:endParaRPr>
                    </a:p>
                    <a:p>
                      <a:pPr marL="342900" lvl="0" indent="-342900">
                        <a:lnSpc>
                          <a:spcPct val="115000"/>
                        </a:lnSpc>
                        <a:spcAft>
                          <a:spcPts val="0"/>
                        </a:spcAft>
                        <a:buFont typeface="Arial" pitchFamily="34" charset="0"/>
                        <a:buNone/>
                        <a:tabLst>
                          <a:tab pos="683895" algn="l"/>
                        </a:tabLst>
                      </a:pPr>
                      <a:r>
                        <a:rPr lang="es-ES_tradnl" sz="1000" u="sng" baseline="0" dirty="0" smtClean="0">
                          <a:latin typeface="Comic Sans MS" pitchFamily="66" charset="0"/>
                          <a:ea typeface="Calibri"/>
                          <a:cs typeface="Calibri"/>
                        </a:rPr>
                        <a:t>Celebración</a:t>
                      </a:r>
                    </a:p>
                    <a:p>
                      <a:pPr marL="342900" lvl="0" indent="-342900">
                        <a:lnSpc>
                          <a:spcPct val="115000"/>
                        </a:lnSpc>
                        <a:spcAft>
                          <a:spcPts val="0"/>
                        </a:spcAft>
                        <a:buFont typeface="Arial" pitchFamily="34" charset="0"/>
                        <a:buChar char="•"/>
                        <a:tabLst>
                          <a:tab pos="683895" algn="l"/>
                        </a:tabLst>
                      </a:pPr>
                      <a:endParaRPr lang="es-ES_tradnl"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_tradnl" sz="1000" baseline="0" dirty="0" smtClean="0">
                          <a:latin typeface="Comic Sans MS" pitchFamily="66" charset="0"/>
                          <a:ea typeface="Calibri"/>
                          <a:cs typeface="Calibri"/>
                        </a:rPr>
                        <a:t>Ambientación: A veces buscamos aparentar que somos buenos, que damos buenos frutos pero sabemos de verdad que nuestro interior no es tan limpio como me gustaría, que debo cambiar muchas cosas para ser reflejo de Cristo.</a:t>
                      </a:r>
                    </a:p>
                    <a:p>
                      <a:pPr marL="342900" lvl="0" indent="-342900">
                        <a:lnSpc>
                          <a:spcPct val="115000"/>
                        </a:lnSpc>
                        <a:spcAft>
                          <a:spcPts val="0"/>
                        </a:spcAft>
                        <a:buFont typeface="Arial" pitchFamily="34" charset="0"/>
                        <a:buNone/>
                        <a:tabLst>
                          <a:tab pos="683895" algn="l"/>
                        </a:tabLst>
                      </a:pPr>
                      <a:endParaRPr lang="es-ES_tradnl"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_tradnl" sz="1000" baseline="0" dirty="0" smtClean="0">
                          <a:latin typeface="Comic Sans MS" pitchFamily="66" charset="0"/>
                          <a:ea typeface="Calibri"/>
                          <a:cs typeface="Calibri"/>
                        </a:rPr>
                        <a:t>Lectura de la higuera que no da fruto. Mc 11, 13-23</a:t>
                      </a:r>
                    </a:p>
                    <a:p>
                      <a:pPr marL="342900" lvl="0" indent="-342900">
                        <a:lnSpc>
                          <a:spcPct val="115000"/>
                        </a:lnSpc>
                        <a:spcAft>
                          <a:spcPts val="0"/>
                        </a:spcAft>
                        <a:buFont typeface="Arial" pitchFamily="34" charset="0"/>
                        <a:buChar char="•"/>
                        <a:tabLst>
                          <a:tab pos="683895" algn="l"/>
                        </a:tabLst>
                      </a:pPr>
                      <a:endParaRPr lang="es-ES_tradnl"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_tradnl" sz="1000" baseline="0" dirty="0" smtClean="0">
                          <a:latin typeface="Comic Sans MS" pitchFamily="66" charset="0"/>
                          <a:ea typeface="Calibri"/>
                          <a:cs typeface="Calibri"/>
                        </a:rPr>
                        <a:t>Canción “Mi reflejo” Banda sonora de </a:t>
                      </a:r>
                      <a:r>
                        <a:rPr lang="es-ES_tradnl" sz="1000" baseline="0" dirty="0" err="1" smtClean="0">
                          <a:latin typeface="Comic Sans MS" pitchFamily="66" charset="0"/>
                          <a:ea typeface="Calibri"/>
                          <a:cs typeface="Calibri"/>
                        </a:rPr>
                        <a:t>Mulán</a:t>
                      </a:r>
                      <a:r>
                        <a:rPr lang="es-ES_tradnl" sz="1000" baseline="0" dirty="0" smtClean="0">
                          <a:latin typeface="Comic Sans MS" pitchFamily="66" charset="0"/>
                          <a:ea typeface="Calibri"/>
                          <a:cs typeface="Calibri"/>
                        </a:rPr>
                        <a:t> interpretada por Malú</a:t>
                      </a:r>
                      <a:endParaRPr lang="es-ES_tradnl" sz="1000" baseline="0" dirty="0" smtClean="0">
                        <a:latin typeface="Comic Sans MS" pitchFamily="66" charset="0"/>
                        <a:cs typeface="Calibri"/>
                      </a:endParaRPr>
                    </a:p>
                    <a:p>
                      <a:pPr marL="342900" lvl="0" indent="-342900">
                        <a:lnSpc>
                          <a:spcPct val="115000"/>
                        </a:lnSpc>
                        <a:spcAft>
                          <a:spcPts val="0"/>
                        </a:spcAft>
                        <a:buFont typeface="Arial" pitchFamily="34" charset="0"/>
                        <a:buNone/>
                        <a:tabLst>
                          <a:tab pos="683895" algn="l"/>
                        </a:tabLst>
                      </a:pPr>
                      <a:endParaRPr lang="es-ES_tradnl"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_tradnl" sz="1000" baseline="0" dirty="0" smtClean="0">
                          <a:latin typeface="Comic Sans MS" pitchFamily="66" charset="0"/>
                          <a:ea typeface="Calibri"/>
                          <a:cs typeface="Calibri"/>
                        </a:rPr>
                        <a:t>Dinámica: habrá un gran espejo delante de los niños, y un cojín donde puedan sentarse delante de él para poder verse sin problema. Estaría bien que en el espejo se viera reflejada la persona que se quiere ver y no más. Cada uno dirá en voz alta qué reflejo es el que está dando y qué le gustaría mostrar de verdad a los demás</a:t>
                      </a:r>
                    </a:p>
                    <a:p>
                      <a:pPr marL="342900" lvl="0" indent="-342900">
                        <a:lnSpc>
                          <a:spcPct val="115000"/>
                        </a:lnSpc>
                        <a:spcAft>
                          <a:spcPts val="0"/>
                        </a:spcAft>
                        <a:buFont typeface="Arial" pitchFamily="34" charset="0"/>
                        <a:buNone/>
                        <a:tabLst>
                          <a:tab pos="683895" algn="l"/>
                        </a:tabLst>
                      </a:pPr>
                      <a:endParaRPr lang="es-ES_tradnl"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_tradnl" sz="1000" baseline="0" dirty="0" smtClean="0">
                          <a:latin typeface="Comic Sans MS" pitchFamily="66" charset="0"/>
                          <a:ea typeface="Calibri"/>
                          <a:cs typeface="Calibri"/>
                        </a:rPr>
                        <a:t>Salmo que pegue en esta celebración.</a:t>
                      </a:r>
                    </a:p>
                    <a:p>
                      <a:pPr marL="342900" lvl="0" indent="-342900">
                        <a:lnSpc>
                          <a:spcPct val="115000"/>
                        </a:lnSpc>
                        <a:spcAft>
                          <a:spcPts val="0"/>
                        </a:spcAft>
                        <a:buFont typeface="Arial" pitchFamily="34" charset="0"/>
                        <a:buChar char="•"/>
                        <a:tabLst>
                          <a:tab pos="683895" algn="l"/>
                        </a:tabLst>
                      </a:pPr>
                      <a:endParaRPr lang="es-ES_tradnl"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_tradnl" sz="1000" baseline="0" dirty="0" smtClean="0">
                          <a:latin typeface="Comic Sans MS" pitchFamily="66" charset="0"/>
                          <a:ea typeface="Calibri"/>
                          <a:cs typeface="Calibri"/>
                        </a:rPr>
                        <a:t>Se le puede dar como símbolo un pequeño espejo con una pegatina transparente del rostro de Jesús para que recuerden la celebración</a:t>
                      </a:r>
                    </a:p>
                    <a:p>
                      <a:pPr marL="342900" lvl="0" indent="-342900">
                        <a:lnSpc>
                          <a:spcPct val="115000"/>
                        </a:lnSpc>
                        <a:spcAft>
                          <a:spcPts val="0"/>
                        </a:spcAft>
                        <a:buFont typeface="Arial" pitchFamily="34" charset="0"/>
                        <a:buNone/>
                        <a:tabLst>
                          <a:tab pos="683895" algn="l"/>
                        </a:tabLst>
                      </a:pPr>
                      <a:endParaRPr lang="es-ES_tradnl"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_tradnl" sz="1000" baseline="0" dirty="0" smtClean="0">
                          <a:latin typeface="Comic Sans MS" pitchFamily="66" charset="0"/>
                          <a:ea typeface="Calibri"/>
                          <a:cs typeface="Calibri"/>
                        </a:rPr>
                        <a:t>Padrenuestro</a:t>
                      </a:r>
                    </a:p>
                    <a:p>
                      <a:pPr marL="342900" lvl="0" indent="-342900">
                        <a:lnSpc>
                          <a:spcPct val="115000"/>
                        </a:lnSpc>
                        <a:spcAft>
                          <a:spcPts val="0"/>
                        </a:spcAft>
                        <a:buFont typeface="Arial" pitchFamily="34" charset="0"/>
                        <a:buChar char="•"/>
                        <a:tabLst>
                          <a:tab pos="683895" algn="l"/>
                        </a:tabLst>
                      </a:pPr>
                      <a:endParaRPr lang="es-ES" sz="1000" dirty="0" smtClean="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r>
                        <a:rPr lang="es-ES" sz="1000" dirty="0" smtClean="0">
                          <a:latin typeface="Comic Sans MS" pitchFamily="66" charset="0"/>
                          <a:ea typeface="Calibri"/>
                          <a:cs typeface="Times New Roman"/>
                        </a:rPr>
                        <a:t>Oración final</a:t>
                      </a:r>
                      <a:r>
                        <a:rPr lang="es-ES" sz="1000" baseline="0" dirty="0" smtClean="0">
                          <a:latin typeface="Comic Sans MS" pitchFamily="66" charset="0"/>
                          <a:ea typeface="Calibri"/>
                          <a:cs typeface="Times New Roman"/>
                        </a:rPr>
                        <a:t>  y canto.</a:t>
                      </a:r>
                      <a:endParaRPr lang="es-ES" sz="1000" dirty="0" smtClean="0">
                        <a:latin typeface="Comic Sans MS" pitchFamily="66" charset="0"/>
                        <a:ea typeface="Calibri"/>
                        <a:cs typeface="Times New Roman"/>
                      </a:endParaRPr>
                    </a:p>
                    <a:p>
                      <a:pPr marL="342900" lvl="0" indent="-342900">
                        <a:lnSpc>
                          <a:spcPct val="115000"/>
                        </a:lnSpc>
                        <a:spcAft>
                          <a:spcPts val="0"/>
                        </a:spcAft>
                        <a:buFont typeface="Arial" pitchFamily="34" charset="0"/>
                        <a:buNone/>
                        <a:tabLst>
                          <a:tab pos="683895" algn="l"/>
                        </a:tabLst>
                      </a:pPr>
                      <a:endParaRPr lang="es-ES" sz="1000" baseline="0" dirty="0" smtClean="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r>
                        <a:rPr lang="es-ES" sz="1000" u="sng" baseline="0" dirty="0" smtClean="0">
                          <a:latin typeface="Comic Sans MS" pitchFamily="66" charset="0"/>
                          <a:ea typeface="Calibri"/>
                          <a:cs typeface="Times New Roman"/>
                        </a:rPr>
                        <a:t>Evaluación final</a:t>
                      </a:r>
                      <a:endParaRPr lang="es-ES" sz="1000" u="sng" dirty="0" smtClean="0">
                        <a:latin typeface="Comic Sans MS" pitchFamily="66" charset="0"/>
                        <a:ea typeface="Calibri"/>
                        <a:cs typeface="Times New Roman"/>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536" y="260648"/>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dirty="0" smtClean="0">
                          <a:latin typeface="Comic Sans MS" pitchFamily="66" charset="0"/>
                          <a:ea typeface="Times New Roman"/>
                          <a:cs typeface="Calibri"/>
                        </a:rPr>
                        <a:t>3</a:t>
                      </a:r>
                      <a:r>
                        <a:rPr lang="es-ES" sz="1000" b="1" baseline="0" dirty="0" smtClean="0">
                          <a:latin typeface="Comic Sans MS" pitchFamily="66" charset="0"/>
                          <a:ea typeface="Times New Roman"/>
                          <a:cs typeface="Calibri"/>
                        </a:rPr>
                        <a:t>º </a:t>
                      </a:r>
                      <a:r>
                        <a:rPr lang="es-ES" sz="1000" b="1" baseline="0" dirty="0" smtClean="0">
                          <a:latin typeface="Comic Sans MS" pitchFamily="66" charset="0"/>
                          <a:ea typeface="Times New Roman"/>
                          <a:cs typeface="Calibri"/>
                        </a:rPr>
                        <a:t>ESO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OCTUBRE</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92191">
                <a:tc gridSpan="2">
                  <a:txBody>
                    <a:bodyPr/>
                    <a:lstStyle/>
                    <a:p>
                      <a:pPr algn="ctr">
                        <a:lnSpc>
                          <a:spcPct val="115000"/>
                        </a:lnSpc>
                        <a:spcAft>
                          <a:spcPts val="0"/>
                        </a:spcAft>
                      </a:pPr>
                      <a:r>
                        <a:rPr lang="es-ES" sz="1000" b="1" dirty="0">
                          <a:latin typeface="Comic Sans MS" pitchFamily="66" charset="0"/>
                          <a:ea typeface="Times New Roman"/>
                          <a:cs typeface="Calibri"/>
                        </a:rPr>
                        <a:t>TEMA: </a:t>
                      </a:r>
                      <a:r>
                        <a:rPr lang="es-ES" sz="1000" b="1" dirty="0" smtClean="0">
                          <a:latin typeface="Comic Sans MS" pitchFamily="66" charset="0"/>
                          <a:ea typeface="Times New Roman"/>
                          <a:cs typeface="Calibri"/>
                        </a:rPr>
                        <a:t>MI OPCIÓN</a:t>
                      </a:r>
                      <a:r>
                        <a:rPr lang="es-ES" sz="1000" b="1" baseline="0" dirty="0" smtClean="0">
                          <a:latin typeface="Comic Sans MS" pitchFamily="66" charset="0"/>
                          <a:ea typeface="Times New Roman"/>
                          <a:cs typeface="Calibri"/>
                        </a:rPr>
                        <a:t> DE VIDA CRISTIANA</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SESIÓN: </a:t>
                      </a:r>
                      <a:r>
                        <a:rPr lang="es-ES" sz="1000" b="1" dirty="0" smtClean="0">
                          <a:latin typeface="Comic Sans MS" pitchFamily="66" charset="0"/>
                          <a:ea typeface="Times New Roman"/>
                          <a:cs typeface="Calibri"/>
                        </a:rPr>
                        <a:t>2/4</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882433">
                <a:tc>
                  <a:txBody>
                    <a:bodyPr/>
                    <a:lstStyle/>
                    <a:p>
                      <a:pPr algn="ctr">
                        <a:lnSpc>
                          <a:spcPct val="115000"/>
                        </a:lnSpc>
                        <a:spcAft>
                          <a:spcPts val="0"/>
                        </a:spcAft>
                      </a:pPr>
                      <a:r>
                        <a:rPr lang="es-ES" sz="1000" b="1" dirty="0">
                          <a:latin typeface="Comic Sans MS" pitchFamily="66" charset="0"/>
                          <a:ea typeface="Times New Roman"/>
                          <a:cs typeface="Calibri"/>
                        </a:rPr>
                        <a:t>OBJETIVOS DE LA SESIÓN:</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gridSpan="2">
                  <a:txBody>
                    <a:bodyPr/>
                    <a:lstStyle/>
                    <a:p>
                      <a:pPr marL="342900" lvl="0" indent="-342900">
                        <a:lnSpc>
                          <a:spcPct val="115000"/>
                        </a:lnSpc>
                        <a:spcAft>
                          <a:spcPts val="0"/>
                        </a:spcAft>
                        <a:buFont typeface="Symbol"/>
                        <a:buChar char=""/>
                        <a:tabLst>
                          <a:tab pos="1143000" algn="l"/>
                        </a:tabLst>
                      </a:pPr>
                      <a:r>
                        <a:rPr lang="es-ES_tradnl" sz="1000" dirty="0" smtClean="0">
                          <a:latin typeface="Comic Sans MS" pitchFamily="66" charset="0"/>
                          <a:ea typeface="Times New Roman"/>
                          <a:cs typeface="Times New Roman"/>
                        </a:rPr>
                        <a:t>Ser consciente de nuestra</a:t>
                      </a:r>
                      <a:r>
                        <a:rPr lang="es-ES_tradnl" sz="1000" baseline="0" dirty="0" smtClean="0">
                          <a:latin typeface="Comic Sans MS" pitchFamily="66" charset="0"/>
                          <a:ea typeface="Times New Roman"/>
                          <a:cs typeface="Times New Roman"/>
                        </a:rPr>
                        <a:t> opción de vida como cristianos.</a:t>
                      </a:r>
                      <a:endParaRPr lang="es-ES_tradnl" sz="1000" baseline="0" dirty="0" smtClean="0">
                        <a:latin typeface="Comic Sans MS" pitchFamily="66" charset="0"/>
                        <a:ea typeface="Times New Roman"/>
                        <a:cs typeface="Times New Roman"/>
                      </a:endParaRPr>
                    </a:p>
                    <a:p>
                      <a:pPr marL="342900" lvl="0" indent="-342900">
                        <a:lnSpc>
                          <a:spcPct val="115000"/>
                        </a:lnSpc>
                        <a:spcAft>
                          <a:spcPts val="0"/>
                        </a:spcAft>
                        <a:buFont typeface="Symbol"/>
                        <a:buChar char=""/>
                        <a:tabLst>
                          <a:tab pos="1143000" algn="l"/>
                        </a:tabLst>
                      </a:pPr>
                      <a:r>
                        <a:rPr lang="es-ES_tradnl" sz="1000" baseline="0" dirty="0" smtClean="0">
                          <a:latin typeface="Comic Sans MS" pitchFamily="66" charset="0"/>
                          <a:ea typeface="Times New Roman"/>
                          <a:cs typeface="Times New Roman"/>
                        </a:rPr>
                        <a:t>Reconocer las tentaciones en nuestro día a día.</a:t>
                      </a:r>
                      <a:endParaRPr lang="es-ES_tradnl" sz="1000" baseline="0" dirty="0" smtClean="0">
                        <a:latin typeface="Comic Sans MS" pitchFamily="66" charset="0"/>
                        <a:ea typeface="Times New Roman"/>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r>
              <a:tr h="280644">
                <a:tc gridSpan="3">
                  <a:txBody>
                    <a:bodyPr/>
                    <a:lstStyle/>
                    <a:p>
                      <a:pPr>
                        <a:lnSpc>
                          <a:spcPct val="115000"/>
                        </a:lnSpc>
                        <a:spcAft>
                          <a:spcPts val="0"/>
                        </a:spcAft>
                      </a:pPr>
                      <a:r>
                        <a:rPr lang="es-ES" sz="1000" b="1" dirty="0">
                          <a:latin typeface="Comic Sans MS" pitchFamily="66" charset="0"/>
                          <a:ea typeface="Times New Roman"/>
                          <a:cs typeface="Calibri"/>
                        </a:rPr>
                        <a:t>MATERIALES</a:t>
                      </a:r>
                      <a:r>
                        <a:rPr lang="es-ES" sz="1000" b="0" dirty="0" smtClean="0">
                          <a:latin typeface="Comic Sans MS" pitchFamily="66" charset="0"/>
                          <a:ea typeface="Times New Roman"/>
                          <a:cs typeface="Calibri"/>
                        </a:rPr>
                        <a:t>: </a:t>
                      </a:r>
                      <a:r>
                        <a:rPr lang="es-ES" sz="1000" b="0" dirty="0" smtClean="0">
                          <a:latin typeface="Comic Sans MS" pitchFamily="66" charset="0"/>
                          <a:ea typeface="Times New Roman"/>
                          <a:cs typeface="Calibri"/>
                        </a:rPr>
                        <a:t>Biblia,</a:t>
                      </a:r>
                      <a:r>
                        <a:rPr lang="es-ES" sz="1000" b="0" baseline="0" dirty="0" smtClean="0">
                          <a:latin typeface="Comic Sans MS" pitchFamily="66" charset="0"/>
                          <a:ea typeface="Times New Roman"/>
                          <a:cs typeface="Calibri"/>
                        </a:rPr>
                        <a:t> revista juvenil, y demás artículos que se detallan en la dinámica</a:t>
                      </a:r>
                      <a:endParaRPr lang="es-ES" sz="1000" b="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algn="ctr">
                        <a:lnSpc>
                          <a:spcPct val="115000"/>
                        </a:lnSpc>
                        <a:spcAft>
                          <a:spcPts val="0"/>
                        </a:spcAft>
                      </a:pPr>
                      <a:r>
                        <a:rPr lang="es-ES" sz="1000" b="1" dirty="0">
                          <a:latin typeface="Comic Sans MS" pitchFamily="66" charset="0"/>
                          <a:ea typeface="Times New Roman"/>
                          <a:cs typeface="Calibri"/>
                        </a:rPr>
                        <a:t>¿CÓMO LO VAMOS A REALIZAR?</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r h="4118017">
                <a:tc gridSpan="3">
                  <a:txBody>
                    <a:bodyPr/>
                    <a:lstStyle/>
                    <a:p>
                      <a:pPr marL="226695">
                        <a:lnSpc>
                          <a:spcPct val="115000"/>
                        </a:lnSpc>
                        <a:spcAft>
                          <a:spcPts val="0"/>
                        </a:spcAft>
                        <a:buFontTx/>
                        <a:buNone/>
                      </a:pPr>
                      <a:endParaRPr lang="es-ES" sz="1000" dirty="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r>
                        <a:rPr lang="es-ES_tradnl" sz="1000" baseline="0" dirty="0" smtClean="0">
                          <a:latin typeface="Comic Sans MS" pitchFamily="66" charset="0"/>
                          <a:ea typeface="Calibri"/>
                          <a:cs typeface="Calibri"/>
                        </a:rPr>
                        <a:t>Presentaremos ante los jóvenes diferentes imágenes y objetos por un espacio grande. Individualmente, harán un recorrido y tendrán que ir eligiendo una de las dos opciones que se les da:</a:t>
                      </a:r>
                    </a:p>
                    <a:p>
                      <a:pPr marL="1257300" lvl="2" indent="-342900">
                        <a:lnSpc>
                          <a:spcPct val="115000"/>
                        </a:lnSpc>
                        <a:spcAft>
                          <a:spcPts val="0"/>
                        </a:spcAft>
                        <a:buFont typeface="+mj-lt"/>
                        <a:buAutoNum type="alphaUcPeriod"/>
                        <a:tabLst>
                          <a:tab pos="683895" algn="l"/>
                        </a:tabLst>
                      </a:pPr>
                      <a:r>
                        <a:rPr lang="es-ES_tradnl" sz="1000" baseline="0" dirty="0" smtClean="0">
                          <a:latin typeface="Comic Sans MS" pitchFamily="66" charset="0"/>
                          <a:ea typeface="Calibri"/>
                          <a:cs typeface="Calibri"/>
                        </a:rPr>
                        <a:t>BIBLIA Y REVISTA DE JÓVENES</a:t>
                      </a:r>
                    </a:p>
                    <a:p>
                      <a:pPr marL="1257300" lvl="2" indent="-342900">
                        <a:lnSpc>
                          <a:spcPct val="115000"/>
                        </a:lnSpc>
                        <a:spcAft>
                          <a:spcPts val="0"/>
                        </a:spcAft>
                        <a:buFont typeface="+mj-lt"/>
                        <a:buAutoNum type="alphaUcPeriod"/>
                        <a:tabLst>
                          <a:tab pos="683895" algn="l"/>
                        </a:tabLst>
                      </a:pPr>
                      <a:r>
                        <a:rPr lang="es-ES_tradnl" sz="1000" baseline="0" dirty="0" smtClean="0">
                          <a:latin typeface="Comic Sans MS" pitchFamily="66" charset="0"/>
                          <a:ea typeface="Calibri"/>
                          <a:cs typeface="Calibri"/>
                        </a:rPr>
                        <a:t>APLICACIÓN PARA EL MÓVIL DE TUENTI Y APLICACIÓN DEL ROSARIO U ORACIÓN DE CADA DÍA</a:t>
                      </a:r>
                    </a:p>
                    <a:p>
                      <a:pPr marL="1257300" lvl="2" indent="-342900">
                        <a:lnSpc>
                          <a:spcPct val="115000"/>
                        </a:lnSpc>
                        <a:spcAft>
                          <a:spcPts val="0"/>
                        </a:spcAft>
                        <a:buFont typeface="+mj-lt"/>
                        <a:buAutoNum type="alphaUcPeriod"/>
                        <a:tabLst>
                          <a:tab pos="683895" algn="l"/>
                        </a:tabLst>
                      </a:pPr>
                      <a:r>
                        <a:rPr lang="es-ES_tradnl" sz="1000" baseline="0" dirty="0" smtClean="0">
                          <a:latin typeface="Comic Sans MS" pitchFamily="66" charset="0"/>
                          <a:ea typeface="Calibri"/>
                          <a:cs typeface="Calibri"/>
                        </a:rPr>
                        <a:t>CAPILLA Y DISCOTECA</a:t>
                      </a:r>
                    </a:p>
                    <a:p>
                      <a:pPr marL="1257300" lvl="2" indent="-342900">
                        <a:lnSpc>
                          <a:spcPct val="115000"/>
                        </a:lnSpc>
                        <a:spcAft>
                          <a:spcPts val="0"/>
                        </a:spcAft>
                        <a:buFont typeface="+mj-lt"/>
                        <a:buAutoNum type="alphaUcPeriod"/>
                        <a:tabLst>
                          <a:tab pos="683895" algn="l"/>
                        </a:tabLst>
                      </a:pPr>
                      <a:r>
                        <a:rPr lang="es-ES_tradnl" sz="1000" baseline="0" dirty="0" smtClean="0">
                          <a:latin typeface="Comic Sans MS" pitchFamily="66" charset="0"/>
                          <a:ea typeface="Calibri"/>
                          <a:cs typeface="Calibri"/>
                        </a:rPr>
                        <a:t>ESTUDIAR Y JUGAR A LA PLAY</a:t>
                      </a:r>
                    </a:p>
                    <a:p>
                      <a:pPr marL="1257300" lvl="2" indent="-342900">
                        <a:lnSpc>
                          <a:spcPct val="115000"/>
                        </a:lnSpc>
                        <a:spcAft>
                          <a:spcPts val="0"/>
                        </a:spcAft>
                        <a:buFont typeface="+mj-lt"/>
                        <a:buAutoNum type="alphaUcPeriod"/>
                        <a:tabLst>
                          <a:tab pos="683895" algn="l"/>
                        </a:tabLst>
                      </a:pPr>
                      <a:r>
                        <a:rPr lang="es-ES_tradnl" sz="1000" baseline="0" dirty="0" smtClean="0">
                          <a:latin typeface="Comic Sans MS" pitchFamily="66" charset="0"/>
                          <a:ea typeface="Calibri"/>
                          <a:cs typeface="Calibri"/>
                        </a:rPr>
                        <a:t>VER TV DE NOCHE Y HACER LA ORACIÓN ANTES DE DORMIR</a:t>
                      </a:r>
                    </a:p>
                    <a:p>
                      <a:pPr marL="1257300" lvl="2" indent="-342900">
                        <a:lnSpc>
                          <a:spcPct val="115000"/>
                        </a:lnSpc>
                        <a:spcAft>
                          <a:spcPts val="0"/>
                        </a:spcAft>
                        <a:buFont typeface="+mj-lt"/>
                        <a:buAutoNum type="alphaUcPeriod"/>
                        <a:tabLst>
                          <a:tab pos="683895" algn="l"/>
                        </a:tabLst>
                      </a:pPr>
                      <a:r>
                        <a:rPr lang="es-ES_tradnl" sz="1000" baseline="0" dirty="0" smtClean="0">
                          <a:latin typeface="Comic Sans MS" pitchFamily="66" charset="0"/>
                          <a:ea typeface="Calibri"/>
                          <a:cs typeface="Calibri"/>
                        </a:rPr>
                        <a:t>AYUDAR EN CASA E IRME CON LOS AMIGOS</a:t>
                      </a:r>
                    </a:p>
                    <a:p>
                      <a:pPr marL="342900" lvl="0" indent="-342900">
                        <a:lnSpc>
                          <a:spcPct val="115000"/>
                        </a:lnSpc>
                        <a:spcAft>
                          <a:spcPts val="0"/>
                        </a:spcAft>
                        <a:buFont typeface="Arial" pitchFamily="34" charset="0"/>
                        <a:buNone/>
                        <a:tabLst>
                          <a:tab pos="683895" algn="l"/>
                        </a:tabLst>
                      </a:pPr>
                      <a:endParaRPr lang="es-ES_tradnl"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_tradnl" sz="1000" baseline="0" dirty="0" smtClean="0">
                          <a:latin typeface="Comic Sans MS" pitchFamily="66" charset="0"/>
                          <a:ea typeface="Calibri"/>
                          <a:cs typeface="Calibri"/>
                        </a:rPr>
                        <a:t>Escribir conclusiones, ¿Qué habéis elegido y por qué? Puesta en común</a:t>
                      </a:r>
                    </a:p>
                    <a:p>
                      <a:pPr marL="342900" lvl="0" indent="-342900">
                        <a:lnSpc>
                          <a:spcPct val="115000"/>
                        </a:lnSpc>
                        <a:spcAft>
                          <a:spcPts val="0"/>
                        </a:spcAft>
                        <a:buFont typeface="Arial" pitchFamily="34" charset="0"/>
                        <a:buNone/>
                        <a:tabLst>
                          <a:tab pos="683895" algn="l"/>
                        </a:tabLst>
                      </a:pPr>
                      <a:endParaRPr lang="es-ES_tradnl"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_tradnl" sz="1000" baseline="0" dirty="0" smtClean="0">
                          <a:latin typeface="Comic Sans MS" pitchFamily="66" charset="0"/>
                          <a:ea typeface="Calibri"/>
                          <a:cs typeface="Calibri"/>
                        </a:rPr>
                        <a:t>Lectura bíblica </a:t>
                      </a:r>
                      <a:r>
                        <a:rPr lang="es-ES_tradnl" sz="1000" baseline="0" dirty="0" err="1" smtClean="0">
                          <a:latin typeface="Comic Sans MS" pitchFamily="66" charset="0"/>
                          <a:ea typeface="Calibri"/>
                          <a:cs typeface="Calibri"/>
                        </a:rPr>
                        <a:t>Lc</a:t>
                      </a:r>
                      <a:r>
                        <a:rPr lang="es-ES_tradnl" sz="1000" baseline="0" dirty="0" smtClean="0">
                          <a:latin typeface="Comic Sans MS" pitchFamily="66" charset="0"/>
                          <a:ea typeface="Calibri"/>
                          <a:cs typeface="Calibri"/>
                        </a:rPr>
                        <a:t> 9, 57, 62 . También los que conocieron a Jesús tuvieron que elegir, el Señor lo dice claro no es camino fácil pero es el camino de la Vida y de la Felicidad.</a:t>
                      </a:r>
                    </a:p>
                    <a:p>
                      <a:pPr marL="342900" lvl="0" indent="-342900">
                        <a:lnSpc>
                          <a:spcPct val="115000"/>
                        </a:lnSpc>
                        <a:spcAft>
                          <a:spcPts val="0"/>
                        </a:spcAft>
                        <a:buFont typeface="Arial" pitchFamily="34" charset="0"/>
                        <a:buNone/>
                        <a:tabLst>
                          <a:tab pos="683895" algn="l"/>
                        </a:tabLst>
                      </a:pPr>
                      <a:endParaRPr lang="es-ES" sz="1000" dirty="0" smtClean="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r>
                        <a:rPr lang="es-ES" sz="1000" dirty="0" smtClean="0">
                          <a:latin typeface="Comic Sans MS" pitchFamily="66" charset="0"/>
                          <a:ea typeface="Calibri"/>
                          <a:cs typeface="Times New Roman"/>
                        </a:rPr>
                        <a:t>Oración final. </a:t>
                      </a:r>
                      <a:endParaRPr lang="es-ES" sz="1000" dirty="0" smtClean="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endParaRPr lang="es-ES" sz="1000" dirty="0" smtClean="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r>
                        <a:rPr lang="es-ES" sz="1000" dirty="0" smtClean="0">
                          <a:latin typeface="Comic Sans MS" pitchFamily="66" charset="0"/>
                          <a:ea typeface="Calibri"/>
                          <a:cs typeface="Times New Roman"/>
                        </a:rPr>
                        <a:t>NOTA: EN LA CELEBRACIÓN DE ESTE TEMA HARÁ FALTA FOTOS</a:t>
                      </a:r>
                      <a:r>
                        <a:rPr lang="es-ES" sz="1000" baseline="0" dirty="0" smtClean="0">
                          <a:latin typeface="Comic Sans MS" pitchFamily="66" charset="0"/>
                          <a:ea typeface="Calibri"/>
                          <a:cs typeface="Times New Roman"/>
                        </a:rPr>
                        <a:t> DE CADA UNO DE LOS COMPONENTES DEL GRUPO EN TAMAÑO CARNET Y DEL SAGRARIO DEL COLEGIO. HACEDLA O PEDIDLAS CUANTO ANTES PARA TENERLAS PREPARADAS.</a:t>
                      </a:r>
                    </a:p>
                    <a:p>
                      <a:pPr marL="342900" lvl="0" indent="-342900">
                        <a:lnSpc>
                          <a:spcPct val="115000"/>
                        </a:lnSpc>
                        <a:spcAft>
                          <a:spcPts val="0"/>
                        </a:spcAft>
                        <a:buFont typeface="Arial" pitchFamily="34" charset="0"/>
                        <a:buChar char="•"/>
                        <a:tabLst>
                          <a:tab pos="683895" algn="l"/>
                        </a:tabLst>
                      </a:pPr>
                      <a:endParaRPr lang="es-ES" sz="1000" baseline="0" dirty="0" smtClean="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r>
                        <a:rPr lang="es-ES" sz="1000" u="sng" baseline="0" dirty="0" smtClean="0">
                          <a:latin typeface="Comic Sans MS" pitchFamily="66" charset="0"/>
                          <a:ea typeface="Calibri"/>
                          <a:cs typeface="Times New Roman"/>
                        </a:rPr>
                        <a:t>Evaluación</a:t>
                      </a:r>
                      <a:endParaRPr lang="es-ES" sz="1000" u="sng" dirty="0" smtClean="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endParaRPr lang="es-ES" sz="1000" dirty="0">
                        <a:latin typeface="Comic Sans MS" pitchFamily="66" charset="0"/>
                        <a:ea typeface="Calibri"/>
                        <a:cs typeface="Times New Roman"/>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536" y="260648"/>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dirty="0" smtClean="0">
                          <a:latin typeface="Comic Sans MS" pitchFamily="66" charset="0"/>
                          <a:ea typeface="Times New Roman"/>
                          <a:cs typeface="Calibri"/>
                        </a:rPr>
                        <a:t>3</a:t>
                      </a:r>
                      <a:r>
                        <a:rPr lang="es-ES" sz="1000" b="1" baseline="0" dirty="0" smtClean="0">
                          <a:latin typeface="Comic Sans MS" pitchFamily="66" charset="0"/>
                          <a:ea typeface="Times New Roman"/>
                          <a:cs typeface="Calibri"/>
                        </a:rPr>
                        <a:t>º </a:t>
                      </a:r>
                      <a:r>
                        <a:rPr lang="es-ES" sz="1000" b="1" baseline="0" dirty="0" smtClean="0">
                          <a:latin typeface="Comic Sans MS" pitchFamily="66" charset="0"/>
                          <a:ea typeface="Times New Roman"/>
                          <a:cs typeface="Calibri"/>
                        </a:rPr>
                        <a:t>ESO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OCTUBRE</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92191">
                <a:tc gridSpan="2">
                  <a:txBody>
                    <a:bodyPr/>
                    <a:lstStyle/>
                    <a:p>
                      <a:pPr algn="ctr">
                        <a:lnSpc>
                          <a:spcPct val="115000"/>
                        </a:lnSpc>
                        <a:spcAft>
                          <a:spcPts val="0"/>
                        </a:spcAft>
                      </a:pPr>
                      <a:r>
                        <a:rPr lang="es-ES" sz="1000" b="1" dirty="0">
                          <a:latin typeface="Comic Sans MS" pitchFamily="66" charset="0"/>
                          <a:ea typeface="Times New Roman"/>
                          <a:cs typeface="Calibri"/>
                        </a:rPr>
                        <a:t>TEMA: </a:t>
                      </a:r>
                      <a:r>
                        <a:rPr lang="es-ES" sz="1000" b="1" dirty="0" smtClean="0">
                          <a:latin typeface="Comic Sans MS" pitchFamily="66" charset="0"/>
                          <a:ea typeface="Times New Roman"/>
                          <a:cs typeface="Calibri"/>
                        </a:rPr>
                        <a:t>MI OPCIÓN</a:t>
                      </a:r>
                      <a:r>
                        <a:rPr lang="es-ES" sz="1000" b="1" baseline="0" dirty="0" smtClean="0">
                          <a:latin typeface="Comic Sans MS" pitchFamily="66" charset="0"/>
                          <a:ea typeface="Times New Roman"/>
                          <a:cs typeface="Calibri"/>
                        </a:rPr>
                        <a:t> DE VIDA CRISTIANA</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SESIÓN: </a:t>
                      </a:r>
                      <a:r>
                        <a:rPr lang="es-ES" sz="1000" b="1" dirty="0" smtClean="0">
                          <a:latin typeface="Comic Sans MS" pitchFamily="66" charset="0"/>
                          <a:ea typeface="Times New Roman"/>
                          <a:cs typeface="Calibri"/>
                        </a:rPr>
                        <a:t>3/4</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882433">
                <a:tc>
                  <a:txBody>
                    <a:bodyPr/>
                    <a:lstStyle/>
                    <a:p>
                      <a:pPr algn="ctr">
                        <a:lnSpc>
                          <a:spcPct val="115000"/>
                        </a:lnSpc>
                        <a:spcAft>
                          <a:spcPts val="0"/>
                        </a:spcAft>
                      </a:pPr>
                      <a:r>
                        <a:rPr lang="es-ES" sz="1000" b="1" dirty="0">
                          <a:latin typeface="Comic Sans MS" pitchFamily="66" charset="0"/>
                          <a:ea typeface="Times New Roman"/>
                          <a:cs typeface="Calibri"/>
                        </a:rPr>
                        <a:t>OBJETIVOS DE LA SESIÓN:</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gridSpan="2">
                  <a:txBody>
                    <a:bodyPr/>
                    <a:lstStyle/>
                    <a:p>
                      <a:pPr marL="342900" lvl="0" indent="-342900">
                        <a:lnSpc>
                          <a:spcPct val="115000"/>
                        </a:lnSpc>
                        <a:spcAft>
                          <a:spcPts val="0"/>
                        </a:spcAft>
                        <a:buFont typeface="Symbol"/>
                        <a:buChar char=""/>
                        <a:tabLst>
                          <a:tab pos="1143000" algn="l"/>
                        </a:tabLst>
                      </a:pPr>
                      <a:r>
                        <a:rPr lang="es-ES_tradnl" sz="1000" dirty="0" smtClean="0">
                          <a:latin typeface="Comic Sans MS" pitchFamily="66" charset="0"/>
                          <a:ea typeface="Times New Roman"/>
                          <a:cs typeface="Times New Roman"/>
                        </a:rPr>
                        <a:t>Ser consciente de nuestra</a:t>
                      </a:r>
                      <a:r>
                        <a:rPr lang="es-ES_tradnl" sz="1000" baseline="0" dirty="0" smtClean="0">
                          <a:latin typeface="Comic Sans MS" pitchFamily="66" charset="0"/>
                          <a:ea typeface="Times New Roman"/>
                          <a:cs typeface="Times New Roman"/>
                        </a:rPr>
                        <a:t> opción de vida como cristianos.</a:t>
                      </a:r>
                      <a:endParaRPr lang="es-ES_tradnl" sz="1000" baseline="0" dirty="0" smtClean="0">
                        <a:latin typeface="Comic Sans MS" pitchFamily="66" charset="0"/>
                        <a:ea typeface="Times New Roman"/>
                        <a:cs typeface="Times New Roman"/>
                      </a:endParaRPr>
                    </a:p>
                    <a:p>
                      <a:pPr marL="342900" lvl="0" indent="-342900">
                        <a:lnSpc>
                          <a:spcPct val="115000"/>
                        </a:lnSpc>
                        <a:spcAft>
                          <a:spcPts val="0"/>
                        </a:spcAft>
                        <a:buFont typeface="Symbol"/>
                        <a:buChar char=""/>
                        <a:tabLst>
                          <a:tab pos="1143000" algn="l"/>
                        </a:tabLst>
                      </a:pPr>
                      <a:r>
                        <a:rPr lang="es-ES_tradnl" sz="1000" baseline="0" dirty="0" smtClean="0">
                          <a:latin typeface="Comic Sans MS" pitchFamily="66" charset="0"/>
                          <a:ea typeface="Times New Roman"/>
                          <a:cs typeface="Times New Roman"/>
                        </a:rPr>
                        <a:t>Reconocer las tentaciones en nuestro día a día.</a:t>
                      </a:r>
                      <a:endParaRPr lang="es-ES_tradnl" sz="1000" baseline="0" dirty="0" smtClean="0">
                        <a:latin typeface="Comic Sans MS" pitchFamily="66" charset="0"/>
                        <a:ea typeface="Times New Roman"/>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r>
              <a:tr h="280644">
                <a:tc gridSpan="3">
                  <a:txBody>
                    <a:bodyPr/>
                    <a:lstStyle/>
                    <a:p>
                      <a:pPr>
                        <a:lnSpc>
                          <a:spcPct val="115000"/>
                        </a:lnSpc>
                        <a:spcAft>
                          <a:spcPts val="0"/>
                        </a:spcAft>
                      </a:pPr>
                      <a:r>
                        <a:rPr lang="es-ES" sz="1000" b="1" dirty="0">
                          <a:latin typeface="Comic Sans MS" pitchFamily="66" charset="0"/>
                          <a:ea typeface="Times New Roman"/>
                          <a:cs typeface="Calibri"/>
                        </a:rPr>
                        <a:t>MATERIALES</a:t>
                      </a:r>
                      <a:r>
                        <a:rPr lang="es-ES" sz="1000" b="0" dirty="0" smtClean="0">
                          <a:latin typeface="Comic Sans MS" pitchFamily="66" charset="0"/>
                          <a:ea typeface="Times New Roman"/>
                          <a:cs typeface="Calibri"/>
                        </a:rPr>
                        <a:t>: </a:t>
                      </a:r>
                      <a:r>
                        <a:rPr lang="es-ES" sz="1000" b="0" dirty="0" smtClean="0">
                          <a:latin typeface="Comic Sans MS" pitchFamily="66" charset="0"/>
                          <a:ea typeface="Times New Roman"/>
                          <a:cs typeface="Calibri"/>
                        </a:rPr>
                        <a:t>Biblia,</a:t>
                      </a:r>
                      <a:r>
                        <a:rPr lang="es-ES" sz="1000" b="0" baseline="0" dirty="0" smtClean="0">
                          <a:latin typeface="Comic Sans MS" pitchFamily="66" charset="0"/>
                          <a:ea typeface="Times New Roman"/>
                          <a:cs typeface="Calibri"/>
                        </a:rPr>
                        <a:t> fotocopias o dibujos de reloj o de horarios, canción de </a:t>
                      </a:r>
                      <a:r>
                        <a:rPr lang="es-ES" sz="1000" b="0" baseline="0" dirty="0" err="1" smtClean="0">
                          <a:latin typeface="Comic Sans MS" pitchFamily="66" charset="0"/>
                          <a:ea typeface="Times New Roman"/>
                          <a:cs typeface="Calibri"/>
                        </a:rPr>
                        <a:t>Harijans</a:t>
                      </a:r>
                      <a:r>
                        <a:rPr lang="es-ES" sz="1000" b="0" baseline="0" dirty="0" smtClean="0">
                          <a:latin typeface="Comic Sans MS" pitchFamily="66" charset="0"/>
                          <a:ea typeface="Times New Roman"/>
                          <a:cs typeface="Calibri"/>
                        </a:rPr>
                        <a:t> “En la medida”</a:t>
                      </a:r>
                      <a:endParaRPr lang="es-ES" sz="1000" b="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algn="ctr">
                        <a:lnSpc>
                          <a:spcPct val="115000"/>
                        </a:lnSpc>
                        <a:spcAft>
                          <a:spcPts val="0"/>
                        </a:spcAft>
                      </a:pPr>
                      <a:r>
                        <a:rPr lang="es-ES" sz="1000" b="1" dirty="0">
                          <a:latin typeface="Comic Sans MS" pitchFamily="66" charset="0"/>
                          <a:ea typeface="Times New Roman"/>
                          <a:cs typeface="Calibri"/>
                        </a:rPr>
                        <a:t>¿CÓMO LO VAMOS A REALIZAR?</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r h="4118017">
                <a:tc gridSpan="3">
                  <a:txBody>
                    <a:bodyPr/>
                    <a:lstStyle/>
                    <a:p>
                      <a:pPr marL="226695">
                        <a:lnSpc>
                          <a:spcPct val="115000"/>
                        </a:lnSpc>
                        <a:spcAft>
                          <a:spcPts val="0"/>
                        </a:spcAft>
                        <a:buFontTx/>
                        <a:buNone/>
                      </a:pPr>
                      <a:endParaRPr lang="es-ES" sz="1000" dirty="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r>
                        <a:rPr lang="es-ES_tradnl" sz="1000" baseline="0" dirty="0" smtClean="0">
                          <a:latin typeface="Comic Sans MS" pitchFamily="66" charset="0"/>
                          <a:ea typeface="Calibri"/>
                          <a:cs typeface="Calibri"/>
                        </a:rPr>
                        <a:t>Tras las tentaciones, Jesús llega a plantearse su vida y es cuando llega a la sinagoga y proclama el texto de Isaías: “El Espíritu de Dios hoy está sobre mí…” Leemos </a:t>
                      </a:r>
                      <a:r>
                        <a:rPr lang="es-ES_tradnl" sz="1000" baseline="0" dirty="0" err="1" smtClean="0">
                          <a:latin typeface="Comic Sans MS" pitchFamily="66" charset="0"/>
                          <a:ea typeface="Calibri"/>
                          <a:cs typeface="Calibri"/>
                        </a:rPr>
                        <a:t>Lc</a:t>
                      </a:r>
                      <a:r>
                        <a:rPr lang="es-ES_tradnl" sz="1000" baseline="0" dirty="0" smtClean="0">
                          <a:latin typeface="Comic Sans MS" pitchFamily="66" charset="0"/>
                          <a:ea typeface="Calibri"/>
                          <a:cs typeface="Calibri"/>
                        </a:rPr>
                        <a:t> 4, 16-21 y enlazamos el texto de la opción de vida de Jesús como paso posterior a rechazar las tentaciones y todo lo que no nos lleve a Él.</a:t>
                      </a:r>
                    </a:p>
                    <a:p>
                      <a:pPr marL="342900" lvl="0" indent="-342900">
                        <a:lnSpc>
                          <a:spcPct val="115000"/>
                        </a:lnSpc>
                        <a:spcAft>
                          <a:spcPts val="0"/>
                        </a:spcAft>
                        <a:buFont typeface="Arial" pitchFamily="34" charset="0"/>
                        <a:buChar char="•"/>
                        <a:tabLst>
                          <a:tab pos="683895" algn="l"/>
                        </a:tabLst>
                      </a:pPr>
                      <a:endParaRPr lang="es-ES_tradnl"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_tradnl" sz="1000" baseline="0" dirty="0" smtClean="0">
                          <a:latin typeface="Comic Sans MS" pitchFamily="66" charset="0"/>
                          <a:ea typeface="Calibri"/>
                          <a:cs typeface="Calibri"/>
                        </a:rPr>
                        <a:t>Dinámica: Dibujará cada uno un reloj o se le dará un horario… tendrán que poner en qué dedican las 24 horas de un día normal: ¿Cuánto tiempo para dormir? ¿Cuánto de televisión? ¿de estudio? ¿de deporte?</a:t>
                      </a:r>
                    </a:p>
                    <a:p>
                      <a:pPr marL="342900" lvl="0" indent="-342900">
                        <a:lnSpc>
                          <a:spcPct val="115000"/>
                        </a:lnSpc>
                        <a:spcAft>
                          <a:spcPts val="0"/>
                        </a:spcAft>
                        <a:buFont typeface="Arial" pitchFamily="34" charset="0"/>
                        <a:buChar char="•"/>
                        <a:tabLst>
                          <a:tab pos="683895" algn="l"/>
                        </a:tabLst>
                      </a:pPr>
                      <a:endParaRPr lang="es-ES_tradnl"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_tradnl" sz="1000" baseline="0" dirty="0" smtClean="0">
                          <a:latin typeface="Comic Sans MS" pitchFamily="66" charset="0"/>
                          <a:ea typeface="Calibri"/>
                          <a:cs typeface="Calibri"/>
                        </a:rPr>
                        <a:t>Nos fijaremos y haremos hincapié en el tiempo que dedican de oración en comparación con el resto de actividades</a:t>
                      </a:r>
                    </a:p>
                    <a:p>
                      <a:pPr marL="342900" lvl="0" indent="-342900">
                        <a:lnSpc>
                          <a:spcPct val="115000"/>
                        </a:lnSpc>
                        <a:spcAft>
                          <a:spcPts val="0"/>
                        </a:spcAft>
                        <a:buFont typeface="Arial" pitchFamily="34" charset="0"/>
                        <a:buChar char="•"/>
                        <a:tabLst>
                          <a:tab pos="683895" algn="l"/>
                        </a:tabLst>
                      </a:pPr>
                      <a:endParaRPr lang="es-ES_tradnl"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_tradnl" sz="1000" baseline="0" dirty="0" smtClean="0">
                          <a:latin typeface="Comic Sans MS" pitchFamily="66" charset="0"/>
                          <a:ea typeface="Calibri"/>
                          <a:cs typeface="Calibri"/>
                        </a:rPr>
                        <a:t>Cancón de </a:t>
                      </a:r>
                      <a:r>
                        <a:rPr lang="es-ES_tradnl" sz="1000" baseline="0" dirty="0" err="1" smtClean="0">
                          <a:latin typeface="Comic Sans MS" pitchFamily="66" charset="0"/>
                          <a:ea typeface="Calibri"/>
                          <a:cs typeface="Calibri"/>
                        </a:rPr>
                        <a:t>Harijans</a:t>
                      </a:r>
                      <a:r>
                        <a:rPr lang="es-ES_tradnl" sz="1000" baseline="0" dirty="0" smtClean="0">
                          <a:latin typeface="Comic Sans MS" pitchFamily="66" charset="0"/>
                          <a:ea typeface="Calibri"/>
                          <a:cs typeface="Calibri"/>
                        </a:rPr>
                        <a:t> “En la medida”</a:t>
                      </a:r>
                    </a:p>
                    <a:p>
                      <a:pPr marL="342900" lvl="0" indent="-342900">
                        <a:lnSpc>
                          <a:spcPct val="115000"/>
                        </a:lnSpc>
                        <a:spcAft>
                          <a:spcPts val="0"/>
                        </a:spcAft>
                        <a:buFont typeface="Arial" pitchFamily="34" charset="0"/>
                        <a:buNone/>
                        <a:tabLst>
                          <a:tab pos="683895" algn="l"/>
                        </a:tabLst>
                      </a:pPr>
                      <a:endParaRPr lang="es-ES_tradnl"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_tradnl" sz="1000" baseline="0" dirty="0" smtClean="0">
                          <a:latin typeface="Comic Sans MS" pitchFamily="66" charset="0"/>
                          <a:ea typeface="Calibri"/>
                          <a:cs typeface="Calibri"/>
                        </a:rPr>
                        <a:t>Compromiso cambio de horario, ampliación del tiempo de oración</a:t>
                      </a:r>
                    </a:p>
                    <a:p>
                      <a:pPr marL="342900" lvl="0" indent="-342900">
                        <a:lnSpc>
                          <a:spcPct val="115000"/>
                        </a:lnSpc>
                        <a:spcAft>
                          <a:spcPts val="0"/>
                        </a:spcAft>
                        <a:buFont typeface="Arial" pitchFamily="34" charset="0"/>
                        <a:buNone/>
                        <a:tabLst>
                          <a:tab pos="683895" algn="l"/>
                        </a:tabLst>
                      </a:pPr>
                      <a:endParaRPr lang="es-ES" sz="1000" dirty="0" smtClean="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r>
                        <a:rPr lang="es-ES" sz="1000" dirty="0" smtClean="0">
                          <a:latin typeface="Comic Sans MS" pitchFamily="66" charset="0"/>
                          <a:ea typeface="Calibri"/>
                          <a:cs typeface="Times New Roman"/>
                        </a:rPr>
                        <a:t>Oración final. </a:t>
                      </a:r>
                      <a:endParaRPr lang="es-ES" sz="1000" dirty="0" smtClean="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endParaRPr lang="es-ES" sz="1000" dirty="0" smtClean="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r>
                        <a:rPr lang="es-ES" sz="1000" dirty="0" smtClean="0">
                          <a:latin typeface="Comic Sans MS" pitchFamily="66" charset="0"/>
                          <a:ea typeface="Calibri"/>
                          <a:cs typeface="Times New Roman"/>
                        </a:rPr>
                        <a:t>NOTA: EN LA CELEBRACIÓN DE ESTE TEMA HARÁ FALTA FOTOS</a:t>
                      </a:r>
                      <a:r>
                        <a:rPr lang="es-ES" sz="1000" baseline="0" dirty="0" smtClean="0">
                          <a:latin typeface="Comic Sans MS" pitchFamily="66" charset="0"/>
                          <a:ea typeface="Calibri"/>
                          <a:cs typeface="Times New Roman"/>
                        </a:rPr>
                        <a:t> DE CADA UNO DE LOS COMPONENTES DEL GRUPO EN TAMAÑO CARNET Y DEL SAGRARIO DEL COLEGIO. HACEDLA O PEDIDLAS CUANTO ANTES PARA TENERLAS PREPARADAS.</a:t>
                      </a:r>
                    </a:p>
                    <a:p>
                      <a:pPr marL="342900" lvl="0" indent="-342900">
                        <a:lnSpc>
                          <a:spcPct val="115000"/>
                        </a:lnSpc>
                        <a:spcAft>
                          <a:spcPts val="0"/>
                        </a:spcAft>
                        <a:buFont typeface="Arial" pitchFamily="34" charset="0"/>
                        <a:buChar char="•"/>
                        <a:tabLst>
                          <a:tab pos="683895" algn="l"/>
                        </a:tabLst>
                      </a:pPr>
                      <a:endParaRPr lang="es-ES" sz="1000" baseline="0" dirty="0" smtClean="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r>
                        <a:rPr lang="es-ES" sz="1000" u="sng" baseline="0" dirty="0" smtClean="0">
                          <a:latin typeface="Comic Sans MS" pitchFamily="66" charset="0"/>
                          <a:ea typeface="Calibri"/>
                          <a:cs typeface="Times New Roman"/>
                        </a:rPr>
                        <a:t>Evaluación</a:t>
                      </a:r>
                      <a:endParaRPr lang="es-ES" sz="1000" u="sng" dirty="0" smtClean="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endParaRPr lang="es-ES" sz="1000" dirty="0">
                        <a:latin typeface="Comic Sans MS" pitchFamily="66" charset="0"/>
                        <a:ea typeface="Calibri"/>
                        <a:cs typeface="Times New Roman"/>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536" y="260648"/>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dirty="0" smtClean="0">
                          <a:latin typeface="Comic Sans MS" pitchFamily="66" charset="0"/>
                          <a:ea typeface="Times New Roman"/>
                          <a:cs typeface="Calibri"/>
                        </a:rPr>
                        <a:t>3</a:t>
                      </a:r>
                      <a:r>
                        <a:rPr lang="es-ES" sz="1000" b="1" baseline="0" dirty="0" smtClean="0">
                          <a:latin typeface="Comic Sans MS" pitchFamily="66" charset="0"/>
                          <a:ea typeface="Times New Roman"/>
                          <a:cs typeface="Calibri"/>
                        </a:rPr>
                        <a:t>º </a:t>
                      </a:r>
                      <a:r>
                        <a:rPr lang="es-ES" sz="1000" b="1" baseline="0" dirty="0" smtClean="0">
                          <a:latin typeface="Comic Sans MS" pitchFamily="66" charset="0"/>
                          <a:ea typeface="Times New Roman"/>
                          <a:cs typeface="Calibri"/>
                        </a:rPr>
                        <a:t>ESO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OCTUBRE</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92191">
                <a:tc gridSpan="2">
                  <a:txBody>
                    <a:bodyPr/>
                    <a:lstStyle/>
                    <a:p>
                      <a:pPr algn="ctr">
                        <a:lnSpc>
                          <a:spcPct val="115000"/>
                        </a:lnSpc>
                        <a:spcAft>
                          <a:spcPts val="0"/>
                        </a:spcAft>
                      </a:pPr>
                      <a:r>
                        <a:rPr lang="es-ES" sz="1000" b="1" dirty="0">
                          <a:latin typeface="Comic Sans MS" pitchFamily="66" charset="0"/>
                          <a:ea typeface="Times New Roman"/>
                          <a:cs typeface="Calibri"/>
                        </a:rPr>
                        <a:t>TEMA: </a:t>
                      </a:r>
                      <a:r>
                        <a:rPr lang="es-ES" sz="1000" b="1" dirty="0" smtClean="0">
                          <a:latin typeface="Comic Sans MS" pitchFamily="66" charset="0"/>
                          <a:ea typeface="Times New Roman"/>
                          <a:cs typeface="Calibri"/>
                        </a:rPr>
                        <a:t>MI OPCIÓN</a:t>
                      </a:r>
                      <a:r>
                        <a:rPr lang="es-ES" sz="1000" b="1" baseline="0" dirty="0" smtClean="0">
                          <a:latin typeface="Comic Sans MS" pitchFamily="66" charset="0"/>
                          <a:ea typeface="Times New Roman"/>
                          <a:cs typeface="Calibri"/>
                        </a:rPr>
                        <a:t> DE VIDA CRISTIANA</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SESIÓN: </a:t>
                      </a:r>
                      <a:r>
                        <a:rPr lang="es-ES" sz="1000" b="1" dirty="0" smtClean="0">
                          <a:latin typeface="Comic Sans MS" pitchFamily="66" charset="0"/>
                          <a:ea typeface="Times New Roman"/>
                          <a:cs typeface="Calibri"/>
                        </a:rPr>
                        <a:t>4/4</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882433">
                <a:tc>
                  <a:txBody>
                    <a:bodyPr/>
                    <a:lstStyle/>
                    <a:p>
                      <a:pPr algn="ctr">
                        <a:lnSpc>
                          <a:spcPct val="115000"/>
                        </a:lnSpc>
                        <a:spcAft>
                          <a:spcPts val="0"/>
                        </a:spcAft>
                      </a:pPr>
                      <a:r>
                        <a:rPr lang="es-ES" sz="1000" b="1" dirty="0">
                          <a:latin typeface="Comic Sans MS" pitchFamily="66" charset="0"/>
                          <a:ea typeface="Times New Roman"/>
                          <a:cs typeface="Calibri"/>
                        </a:rPr>
                        <a:t>OBJETIVOS DE LA SESIÓN:</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gridSpan="2">
                  <a:txBody>
                    <a:bodyPr/>
                    <a:lstStyle/>
                    <a:p>
                      <a:pPr marL="342900" lvl="0" indent="-342900">
                        <a:lnSpc>
                          <a:spcPct val="115000"/>
                        </a:lnSpc>
                        <a:spcAft>
                          <a:spcPts val="0"/>
                        </a:spcAft>
                        <a:buFont typeface="Symbol"/>
                        <a:buChar char=""/>
                        <a:tabLst>
                          <a:tab pos="1143000" algn="l"/>
                        </a:tabLst>
                      </a:pPr>
                      <a:r>
                        <a:rPr lang="es-ES_tradnl" sz="1000" dirty="0" smtClean="0">
                          <a:latin typeface="Comic Sans MS" pitchFamily="66" charset="0"/>
                          <a:ea typeface="Times New Roman"/>
                          <a:cs typeface="Times New Roman"/>
                        </a:rPr>
                        <a:t>Ser consciente de nuestra</a:t>
                      </a:r>
                      <a:r>
                        <a:rPr lang="es-ES_tradnl" sz="1000" baseline="0" dirty="0" smtClean="0">
                          <a:latin typeface="Comic Sans MS" pitchFamily="66" charset="0"/>
                          <a:ea typeface="Times New Roman"/>
                          <a:cs typeface="Times New Roman"/>
                        </a:rPr>
                        <a:t> opción de vida como cristianos.</a:t>
                      </a:r>
                      <a:endParaRPr lang="es-ES_tradnl" sz="1000" baseline="0" dirty="0" smtClean="0">
                        <a:latin typeface="Comic Sans MS" pitchFamily="66" charset="0"/>
                        <a:ea typeface="Times New Roman"/>
                        <a:cs typeface="Times New Roman"/>
                      </a:endParaRPr>
                    </a:p>
                    <a:p>
                      <a:pPr marL="342900" lvl="0" indent="-342900">
                        <a:lnSpc>
                          <a:spcPct val="115000"/>
                        </a:lnSpc>
                        <a:spcAft>
                          <a:spcPts val="0"/>
                        </a:spcAft>
                        <a:buFont typeface="Symbol"/>
                        <a:buChar char=""/>
                        <a:tabLst>
                          <a:tab pos="1143000" algn="l"/>
                        </a:tabLst>
                      </a:pPr>
                      <a:r>
                        <a:rPr lang="es-ES_tradnl" sz="1000" baseline="0" dirty="0" smtClean="0">
                          <a:latin typeface="Comic Sans MS" pitchFamily="66" charset="0"/>
                          <a:ea typeface="Times New Roman"/>
                          <a:cs typeface="Times New Roman"/>
                        </a:rPr>
                        <a:t>Reconocer las tentaciones en nuestro día a día.</a:t>
                      </a:r>
                      <a:endParaRPr lang="es-ES_tradnl" sz="1000" baseline="0" dirty="0" smtClean="0">
                        <a:latin typeface="Comic Sans MS" pitchFamily="66" charset="0"/>
                        <a:ea typeface="Times New Roman"/>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r>
              <a:tr h="280644">
                <a:tc gridSpan="3">
                  <a:txBody>
                    <a:bodyPr/>
                    <a:lstStyle/>
                    <a:p>
                      <a:pPr>
                        <a:lnSpc>
                          <a:spcPct val="115000"/>
                        </a:lnSpc>
                        <a:spcAft>
                          <a:spcPts val="0"/>
                        </a:spcAft>
                      </a:pPr>
                      <a:r>
                        <a:rPr lang="es-ES" sz="1000" b="1" dirty="0">
                          <a:latin typeface="Comic Sans MS" pitchFamily="66" charset="0"/>
                          <a:ea typeface="Times New Roman"/>
                          <a:cs typeface="Calibri"/>
                        </a:rPr>
                        <a:t>MATERIALES</a:t>
                      </a:r>
                      <a:r>
                        <a:rPr lang="es-ES" sz="1000" b="0" dirty="0" smtClean="0">
                          <a:latin typeface="Comic Sans MS" pitchFamily="66" charset="0"/>
                          <a:ea typeface="Times New Roman"/>
                          <a:cs typeface="Calibri"/>
                        </a:rPr>
                        <a:t>: </a:t>
                      </a:r>
                      <a:r>
                        <a:rPr lang="es-ES" sz="1000" b="0" dirty="0" smtClean="0">
                          <a:latin typeface="Comic Sans MS" pitchFamily="66" charset="0"/>
                          <a:ea typeface="Times New Roman"/>
                          <a:cs typeface="Calibri"/>
                        </a:rPr>
                        <a:t>Biblia, fotos del sagrario y de los componentes del grupo en tamaño carnet </a:t>
                      </a:r>
                      <a:endParaRPr lang="es-ES" sz="1000" b="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algn="ctr">
                        <a:lnSpc>
                          <a:spcPct val="115000"/>
                        </a:lnSpc>
                        <a:spcAft>
                          <a:spcPts val="0"/>
                        </a:spcAft>
                      </a:pPr>
                      <a:r>
                        <a:rPr lang="es-ES" sz="1000" b="1" dirty="0">
                          <a:latin typeface="Comic Sans MS" pitchFamily="66" charset="0"/>
                          <a:ea typeface="Times New Roman"/>
                          <a:cs typeface="Calibri"/>
                        </a:rPr>
                        <a:t>¿CÓMO LO VAMOS A REALIZAR?</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r h="4118017">
                <a:tc gridSpan="3">
                  <a:txBody>
                    <a:bodyPr/>
                    <a:lstStyle/>
                    <a:p>
                      <a:pPr marL="226695">
                        <a:lnSpc>
                          <a:spcPct val="115000"/>
                        </a:lnSpc>
                        <a:spcAft>
                          <a:spcPts val="0"/>
                        </a:spcAft>
                        <a:buFontTx/>
                        <a:buNone/>
                      </a:pPr>
                      <a:endParaRPr lang="es-ES" sz="1000" u="sng" dirty="0">
                        <a:latin typeface="Comic Sans MS" pitchFamily="66" charset="0"/>
                        <a:ea typeface="Calibri"/>
                        <a:cs typeface="Times New Roman"/>
                      </a:endParaRPr>
                    </a:p>
                    <a:p>
                      <a:pPr marL="342900" lvl="0" indent="-342900">
                        <a:lnSpc>
                          <a:spcPct val="115000"/>
                        </a:lnSpc>
                        <a:spcAft>
                          <a:spcPts val="0"/>
                        </a:spcAft>
                        <a:buFont typeface="Arial" pitchFamily="34" charset="0"/>
                        <a:buNone/>
                        <a:tabLst>
                          <a:tab pos="683895" algn="l"/>
                        </a:tabLst>
                      </a:pPr>
                      <a:r>
                        <a:rPr lang="es-ES_tradnl" sz="1000" u="sng" baseline="0" dirty="0" smtClean="0">
                          <a:latin typeface="Comic Sans MS" pitchFamily="66" charset="0"/>
                          <a:ea typeface="Calibri"/>
                          <a:cs typeface="Calibri"/>
                        </a:rPr>
                        <a:t>Celebración</a:t>
                      </a:r>
                    </a:p>
                    <a:p>
                      <a:pPr marL="342900" lvl="0" indent="-342900">
                        <a:lnSpc>
                          <a:spcPct val="115000"/>
                        </a:lnSpc>
                        <a:spcAft>
                          <a:spcPts val="0"/>
                        </a:spcAft>
                        <a:buFont typeface="Arial" pitchFamily="34" charset="0"/>
                        <a:buChar char="•"/>
                        <a:tabLst>
                          <a:tab pos="683895" algn="l"/>
                        </a:tabLst>
                      </a:pPr>
                      <a:endParaRPr lang="es-ES_tradnl"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_tradnl" sz="1000" baseline="0" dirty="0" smtClean="0">
                          <a:latin typeface="Comic Sans MS" pitchFamily="66" charset="0"/>
                          <a:ea typeface="Calibri"/>
                          <a:cs typeface="Calibri"/>
                        </a:rPr>
                        <a:t>Ambientación</a:t>
                      </a:r>
                    </a:p>
                    <a:p>
                      <a:pPr marL="342900" lvl="0" indent="-342900">
                        <a:lnSpc>
                          <a:spcPct val="115000"/>
                        </a:lnSpc>
                        <a:spcAft>
                          <a:spcPts val="0"/>
                        </a:spcAft>
                        <a:buFont typeface="Arial" pitchFamily="34" charset="0"/>
                        <a:buNone/>
                        <a:tabLst>
                          <a:tab pos="683895" algn="l"/>
                        </a:tabLst>
                      </a:pPr>
                      <a:endParaRPr lang="es-ES_tradnl"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_tradnl" sz="1000" baseline="0" dirty="0" smtClean="0">
                          <a:latin typeface="Comic Sans MS" pitchFamily="66" charset="0"/>
                          <a:ea typeface="Calibri"/>
                          <a:cs typeface="Calibri"/>
                        </a:rPr>
                        <a:t>Canto Bendigamos al Señor</a:t>
                      </a:r>
                    </a:p>
                    <a:p>
                      <a:pPr marL="342900" lvl="0" indent="-342900">
                        <a:lnSpc>
                          <a:spcPct val="115000"/>
                        </a:lnSpc>
                        <a:spcAft>
                          <a:spcPts val="0"/>
                        </a:spcAft>
                        <a:buFont typeface="Arial" pitchFamily="34" charset="0"/>
                        <a:buChar char="•"/>
                        <a:tabLst>
                          <a:tab pos="683895" algn="l"/>
                        </a:tabLst>
                      </a:pPr>
                      <a:endParaRPr lang="es-ES_tradnl"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_tradnl" sz="1000" baseline="0" dirty="0" smtClean="0">
                          <a:latin typeface="Comic Sans MS" pitchFamily="66" charset="0"/>
                          <a:ea typeface="Calibri"/>
                          <a:cs typeface="Calibri"/>
                        </a:rPr>
                        <a:t>Lectura </a:t>
                      </a:r>
                      <a:r>
                        <a:rPr lang="es-ES_tradnl" sz="1000" baseline="0" dirty="0" err="1" smtClean="0">
                          <a:latin typeface="Comic Sans MS" pitchFamily="66" charset="0"/>
                          <a:ea typeface="Calibri"/>
                          <a:cs typeface="Calibri"/>
                        </a:rPr>
                        <a:t>Lc</a:t>
                      </a:r>
                      <a:r>
                        <a:rPr lang="es-ES_tradnl" sz="1000" baseline="0" dirty="0" smtClean="0">
                          <a:latin typeface="Comic Sans MS" pitchFamily="66" charset="0"/>
                          <a:ea typeface="Calibri"/>
                          <a:cs typeface="Calibri"/>
                        </a:rPr>
                        <a:t> 6, 12-16</a:t>
                      </a:r>
                    </a:p>
                    <a:p>
                      <a:pPr marL="342900" lvl="0" indent="-342900">
                        <a:lnSpc>
                          <a:spcPct val="115000"/>
                        </a:lnSpc>
                        <a:spcAft>
                          <a:spcPts val="0"/>
                        </a:spcAft>
                        <a:buFont typeface="Arial" pitchFamily="34" charset="0"/>
                        <a:buChar char="•"/>
                        <a:tabLst>
                          <a:tab pos="683895" algn="l"/>
                        </a:tabLst>
                      </a:pPr>
                      <a:endParaRPr lang="es-ES_tradnl"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_tradnl" sz="1000" baseline="0" dirty="0" smtClean="0">
                          <a:latin typeface="Comic Sans MS" pitchFamily="66" charset="0"/>
                          <a:ea typeface="Calibri"/>
                          <a:cs typeface="Calibri"/>
                        </a:rPr>
                        <a:t>Símbolo: poner nuestra foto pegada cerca del sagrario, queriendo hacer manifiesta y pública nuestra opción por Cristo</a:t>
                      </a:r>
                    </a:p>
                    <a:p>
                      <a:pPr marL="342900" lvl="0" indent="-342900">
                        <a:lnSpc>
                          <a:spcPct val="115000"/>
                        </a:lnSpc>
                        <a:spcAft>
                          <a:spcPts val="0"/>
                        </a:spcAft>
                        <a:buFont typeface="Arial" pitchFamily="34" charset="0"/>
                        <a:buNone/>
                        <a:tabLst>
                          <a:tab pos="683895" algn="l"/>
                        </a:tabLst>
                      </a:pPr>
                      <a:endParaRPr lang="es-ES_tradnl"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_tradnl" sz="1000" baseline="0" dirty="0" smtClean="0">
                          <a:latin typeface="Comic Sans MS" pitchFamily="66" charset="0"/>
                          <a:ea typeface="Calibri"/>
                          <a:cs typeface="Calibri"/>
                        </a:rPr>
                        <a:t>Salmo del seguimiento de Jesús (se puede cantar la antífona)</a:t>
                      </a:r>
                    </a:p>
                    <a:p>
                      <a:pPr marL="342900" lvl="0" indent="-342900">
                        <a:lnSpc>
                          <a:spcPct val="115000"/>
                        </a:lnSpc>
                        <a:spcAft>
                          <a:spcPts val="0"/>
                        </a:spcAft>
                        <a:buFont typeface="Arial" pitchFamily="34" charset="0"/>
                        <a:buNone/>
                        <a:tabLst>
                          <a:tab pos="683895" algn="l"/>
                        </a:tabLst>
                      </a:pPr>
                      <a:endParaRPr lang="es-ES_tradnl"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_tradnl" sz="1000" baseline="0" dirty="0" smtClean="0">
                          <a:latin typeface="Comic Sans MS" pitchFamily="66" charset="0"/>
                          <a:ea typeface="Calibri"/>
                          <a:cs typeface="Calibri"/>
                        </a:rPr>
                        <a:t>Padrenuestro</a:t>
                      </a:r>
                      <a:br>
                        <a:rPr lang="es-ES_tradnl" sz="1000" baseline="0" dirty="0" smtClean="0">
                          <a:latin typeface="Comic Sans MS" pitchFamily="66" charset="0"/>
                          <a:ea typeface="Calibri"/>
                          <a:cs typeface="Calibri"/>
                        </a:rPr>
                      </a:br>
                      <a:endParaRPr lang="es-ES_tradnl"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_tradnl" sz="1000" baseline="0" dirty="0" smtClean="0">
                          <a:latin typeface="Comic Sans MS" pitchFamily="66" charset="0"/>
                          <a:ea typeface="Calibri"/>
                          <a:cs typeface="Calibri"/>
                        </a:rPr>
                        <a:t>Se entrega la foto del sagrario, para tener presente a Jesús como compromiso de este tema</a:t>
                      </a:r>
                    </a:p>
                    <a:p>
                      <a:pPr marL="342900" lvl="0" indent="-342900">
                        <a:lnSpc>
                          <a:spcPct val="115000"/>
                        </a:lnSpc>
                        <a:spcAft>
                          <a:spcPts val="0"/>
                        </a:spcAft>
                        <a:buFont typeface="Arial" pitchFamily="34" charset="0"/>
                        <a:buNone/>
                        <a:tabLst>
                          <a:tab pos="683895" algn="l"/>
                        </a:tabLst>
                      </a:pPr>
                      <a:endParaRPr lang="es-ES" sz="1000" dirty="0" smtClean="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r>
                        <a:rPr lang="es-ES" sz="1000" dirty="0" smtClean="0">
                          <a:latin typeface="Comic Sans MS" pitchFamily="66" charset="0"/>
                          <a:ea typeface="Calibri"/>
                          <a:cs typeface="Times New Roman"/>
                        </a:rPr>
                        <a:t>Oración final. </a:t>
                      </a:r>
                      <a:endParaRPr lang="es-ES" sz="1000" dirty="0" smtClean="0">
                        <a:latin typeface="Comic Sans MS" pitchFamily="66" charset="0"/>
                        <a:ea typeface="Calibri"/>
                        <a:cs typeface="Times New Roman"/>
                      </a:endParaRPr>
                    </a:p>
                    <a:p>
                      <a:pPr marL="342900" lvl="0" indent="-342900">
                        <a:lnSpc>
                          <a:spcPct val="115000"/>
                        </a:lnSpc>
                        <a:spcAft>
                          <a:spcPts val="0"/>
                        </a:spcAft>
                        <a:buFont typeface="Arial" pitchFamily="34" charset="0"/>
                        <a:buNone/>
                        <a:tabLst>
                          <a:tab pos="683895" algn="l"/>
                        </a:tabLst>
                      </a:pPr>
                      <a:endParaRPr lang="es-ES" sz="1000" baseline="0" dirty="0" smtClean="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r>
                        <a:rPr lang="es-ES" sz="1000" u="sng" baseline="0" dirty="0" smtClean="0">
                          <a:latin typeface="Comic Sans MS" pitchFamily="66" charset="0"/>
                          <a:ea typeface="Calibri"/>
                          <a:cs typeface="Times New Roman"/>
                        </a:rPr>
                        <a:t>Evaluación</a:t>
                      </a:r>
                      <a:endParaRPr lang="es-ES" sz="1000" u="sng" dirty="0" smtClean="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endParaRPr lang="es-ES" sz="1000" dirty="0">
                        <a:latin typeface="Comic Sans MS" pitchFamily="66" charset="0"/>
                        <a:ea typeface="Calibri"/>
                        <a:cs typeface="Times New Roman"/>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536" y="260648"/>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dirty="0" smtClean="0">
                          <a:latin typeface="Comic Sans MS" pitchFamily="66" charset="0"/>
                          <a:ea typeface="Times New Roman"/>
                          <a:cs typeface="Calibri"/>
                        </a:rPr>
                        <a:t>3</a:t>
                      </a:r>
                      <a:r>
                        <a:rPr lang="es-ES" sz="1000" b="1" baseline="0" dirty="0" smtClean="0">
                          <a:latin typeface="Comic Sans MS" pitchFamily="66" charset="0"/>
                          <a:ea typeface="Times New Roman"/>
                          <a:cs typeface="Calibri"/>
                        </a:rPr>
                        <a:t>º </a:t>
                      </a:r>
                      <a:r>
                        <a:rPr lang="es-ES" sz="1000" b="1" baseline="0" dirty="0" smtClean="0">
                          <a:latin typeface="Comic Sans MS" pitchFamily="66" charset="0"/>
                          <a:ea typeface="Times New Roman"/>
                          <a:cs typeface="Calibri"/>
                        </a:rPr>
                        <a:t>ESO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a:t>
                      </a:r>
                      <a:r>
                        <a:rPr lang="es-ES" sz="1000" b="1" baseline="0" dirty="0" smtClean="0">
                          <a:latin typeface="Comic Sans MS" pitchFamily="66" charset="0"/>
                          <a:ea typeface="Times New Roman"/>
                          <a:cs typeface="Calibri"/>
                        </a:rPr>
                        <a:t>NOVIEMBRE</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92191">
                <a:tc gridSpan="2">
                  <a:txBody>
                    <a:bodyPr/>
                    <a:lstStyle/>
                    <a:p>
                      <a:pPr algn="ctr">
                        <a:lnSpc>
                          <a:spcPct val="115000"/>
                        </a:lnSpc>
                        <a:spcAft>
                          <a:spcPts val="0"/>
                        </a:spcAft>
                      </a:pPr>
                      <a:r>
                        <a:rPr lang="es-ES" sz="1000" b="1" dirty="0">
                          <a:latin typeface="Comic Sans MS" pitchFamily="66" charset="0"/>
                          <a:ea typeface="Times New Roman"/>
                          <a:cs typeface="Calibri"/>
                        </a:rPr>
                        <a:t>TEMA: </a:t>
                      </a:r>
                      <a:r>
                        <a:rPr lang="es-ES" sz="1000" b="1" dirty="0" smtClean="0">
                          <a:latin typeface="Comic Sans MS" pitchFamily="66" charset="0"/>
                          <a:ea typeface="Times New Roman"/>
                          <a:cs typeface="Calibri"/>
                        </a:rPr>
                        <a:t>JESÚS</a:t>
                      </a:r>
                      <a:r>
                        <a:rPr lang="es-ES" sz="1000" b="1" baseline="0" dirty="0" smtClean="0">
                          <a:latin typeface="Comic Sans MS" pitchFamily="66" charset="0"/>
                          <a:ea typeface="Times New Roman"/>
                          <a:cs typeface="Calibri"/>
                        </a:rPr>
                        <a:t> MODELO DE HOMBRE POBRE</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SESIÓN:1/4</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882433">
                <a:tc>
                  <a:txBody>
                    <a:bodyPr/>
                    <a:lstStyle/>
                    <a:p>
                      <a:pPr algn="ctr">
                        <a:lnSpc>
                          <a:spcPct val="115000"/>
                        </a:lnSpc>
                        <a:spcAft>
                          <a:spcPts val="0"/>
                        </a:spcAft>
                      </a:pPr>
                      <a:r>
                        <a:rPr lang="es-ES" sz="1000" b="1" dirty="0">
                          <a:latin typeface="Comic Sans MS" pitchFamily="66" charset="0"/>
                          <a:ea typeface="Times New Roman"/>
                          <a:cs typeface="Calibri"/>
                        </a:rPr>
                        <a:t>OBJETIVOS DE LA SESIÓN:</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gridSpan="2">
                  <a:txBody>
                    <a:bodyPr/>
                    <a:lstStyle/>
                    <a:p>
                      <a:pPr marL="342900" lvl="0" indent="-342900">
                        <a:lnSpc>
                          <a:spcPct val="115000"/>
                        </a:lnSpc>
                        <a:spcAft>
                          <a:spcPts val="0"/>
                        </a:spcAft>
                        <a:buFont typeface="Symbol"/>
                        <a:buChar char=""/>
                        <a:tabLst>
                          <a:tab pos="1143000" algn="l"/>
                        </a:tabLst>
                      </a:pPr>
                      <a:r>
                        <a:rPr lang="es-ES_tradnl" sz="1000" baseline="0" dirty="0" smtClean="0">
                          <a:latin typeface="Comic Sans MS" pitchFamily="66" charset="0"/>
                          <a:ea typeface="Times New Roman"/>
                          <a:cs typeface="Times New Roman"/>
                        </a:rPr>
                        <a:t>Conocer la realidad que nos rodea de pobreza y marginación </a:t>
                      </a:r>
                    </a:p>
                    <a:p>
                      <a:pPr marL="342900" lvl="0" indent="-342900">
                        <a:lnSpc>
                          <a:spcPct val="115000"/>
                        </a:lnSpc>
                        <a:spcAft>
                          <a:spcPts val="0"/>
                        </a:spcAft>
                        <a:buFont typeface="Symbol"/>
                        <a:buChar char=""/>
                        <a:tabLst>
                          <a:tab pos="1143000" algn="l"/>
                        </a:tabLst>
                      </a:pPr>
                      <a:r>
                        <a:rPr lang="es-ES_tradnl" sz="1000" baseline="0" dirty="0" smtClean="0">
                          <a:latin typeface="Comic Sans MS" pitchFamily="66" charset="0"/>
                          <a:ea typeface="Times New Roman"/>
                          <a:cs typeface="Times New Roman"/>
                        </a:rPr>
                        <a:t>Descubrir que hay diferentes tipos de pobreza y que la pobreza de espíritu es algo bueno</a:t>
                      </a:r>
                    </a:p>
                    <a:p>
                      <a:pPr marL="342900" lvl="0" indent="-342900">
                        <a:lnSpc>
                          <a:spcPct val="115000"/>
                        </a:lnSpc>
                        <a:spcAft>
                          <a:spcPts val="0"/>
                        </a:spcAft>
                        <a:buFont typeface="Symbol"/>
                        <a:buChar char=""/>
                        <a:tabLst>
                          <a:tab pos="1143000" algn="l"/>
                        </a:tabLst>
                      </a:pPr>
                      <a:r>
                        <a:rPr lang="es-ES_tradnl" sz="1000" baseline="0" dirty="0" smtClean="0">
                          <a:latin typeface="Comic Sans MS" pitchFamily="66" charset="0"/>
                          <a:ea typeface="Times New Roman"/>
                          <a:cs typeface="Times New Roman"/>
                        </a:rPr>
                        <a:t>Tener a Jesús como modelo de hombre pobre</a:t>
                      </a:r>
                    </a:p>
                    <a:p>
                      <a:pPr marL="342900" lvl="0" indent="-342900">
                        <a:lnSpc>
                          <a:spcPct val="115000"/>
                        </a:lnSpc>
                        <a:spcAft>
                          <a:spcPts val="0"/>
                        </a:spcAft>
                        <a:buFont typeface="Symbol"/>
                        <a:buChar char=""/>
                        <a:tabLst>
                          <a:tab pos="1143000" algn="l"/>
                        </a:tabLst>
                      </a:pPr>
                      <a:r>
                        <a:rPr lang="es-ES_tradnl" sz="1000" baseline="0" dirty="0" smtClean="0">
                          <a:latin typeface="Comic Sans MS" pitchFamily="66" charset="0"/>
                          <a:ea typeface="Times New Roman"/>
                          <a:cs typeface="Times New Roman"/>
                        </a:rPr>
                        <a:t>Llegar a comprometernos en dar parte de nuestra vida o nuestro ser a los demás y ser dóciles a la voluntad de Dios como Jesús fue.</a:t>
                      </a:r>
                      <a:endParaRPr lang="es-ES_tradnl" sz="1000" baseline="0" dirty="0" smtClean="0">
                        <a:latin typeface="Comic Sans MS" pitchFamily="66" charset="0"/>
                        <a:ea typeface="Times New Roman"/>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r>
              <a:tr h="280644">
                <a:tc gridSpan="3">
                  <a:txBody>
                    <a:bodyPr/>
                    <a:lstStyle/>
                    <a:p>
                      <a:pPr>
                        <a:lnSpc>
                          <a:spcPct val="115000"/>
                        </a:lnSpc>
                        <a:spcAft>
                          <a:spcPts val="0"/>
                        </a:spcAft>
                      </a:pPr>
                      <a:r>
                        <a:rPr lang="es-ES" sz="1000" b="1" dirty="0">
                          <a:latin typeface="Comic Sans MS" pitchFamily="66" charset="0"/>
                          <a:ea typeface="Times New Roman"/>
                          <a:cs typeface="Calibri"/>
                        </a:rPr>
                        <a:t>MATERIALES</a:t>
                      </a:r>
                      <a:r>
                        <a:rPr lang="es-ES" sz="1000" b="0" dirty="0" smtClean="0">
                          <a:latin typeface="Comic Sans MS" pitchFamily="66" charset="0"/>
                          <a:ea typeface="Times New Roman"/>
                          <a:cs typeface="Calibri"/>
                        </a:rPr>
                        <a:t>: </a:t>
                      </a:r>
                      <a:r>
                        <a:rPr lang="es-ES" sz="1000" b="0" dirty="0" smtClean="0">
                          <a:latin typeface="Comic Sans MS" pitchFamily="66" charset="0"/>
                          <a:ea typeface="Times New Roman"/>
                          <a:cs typeface="Calibri"/>
                        </a:rPr>
                        <a:t>Biblia,</a:t>
                      </a:r>
                      <a:r>
                        <a:rPr lang="es-ES" sz="1000" b="0" baseline="0" dirty="0" smtClean="0">
                          <a:latin typeface="Comic Sans MS" pitchFamily="66" charset="0"/>
                          <a:ea typeface="Times New Roman"/>
                          <a:cs typeface="Calibri"/>
                        </a:rPr>
                        <a:t> revistas, cartulinas o folios, colores, tijeras, pegamento, guitarra o canción ANAWIN</a:t>
                      </a:r>
                      <a:endParaRPr lang="es-ES" sz="1000" b="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algn="ctr">
                        <a:lnSpc>
                          <a:spcPct val="115000"/>
                        </a:lnSpc>
                        <a:spcAft>
                          <a:spcPts val="0"/>
                        </a:spcAft>
                      </a:pPr>
                      <a:r>
                        <a:rPr lang="es-ES" sz="1000" b="1" dirty="0">
                          <a:latin typeface="Comic Sans MS" pitchFamily="66" charset="0"/>
                          <a:ea typeface="Times New Roman"/>
                          <a:cs typeface="Calibri"/>
                        </a:rPr>
                        <a:t>¿CÓMO LO VAMOS A REALIZAR?</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r h="4118017">
                <a:tc gridSpan="3">
                  <a:txBody>
                    <a:bodyPr/>
                    <a:lstStyle/>
                    <a:p>
                      <a:pPr marL="226695">
                        <a:lnSpc>
                          <a:spcPct val="115000"/>
                        </a:lnSpc>
                        <a:spcAft>
                          <a:spcPts val="0"/>
                        </a:spcAft>
                        <a:buFontTx/>
                        <a:buNone/>
                      </a:pPr>
                      <a:endParaRPr lang="es-ES" sz="1000" dirty="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r>
                        <a:rPr lang="es-ES_tradnl" sz="1000" baseline="0" dirty="0" smtClean="0">
                          <a:latin typeface="Comic Sans MS" pitchFamily="66" charset="0"/>
                          <a:ea typeface="Calibri"/>
                          <a:cs typeface="Calibri"/>
                        </a:rPr>
                        <a:t>Vamos a empezar el tema de Jesús como modelo de hombre pobre… ¿Qué es la pobreza? ¿Conocéis a algún pobre? ¿Era Jesús pobre? ¿Qué significa para Jesús ser pobre? Se hacen las preguntas sin realizar ningún comentario explicativo. Dejémosle hacer su “lluvia de ideas”,  a ver qué dicen.</a:t>
                      </a:r>
                    </a:p>
                    <a:p>
                      <a:pPr marL="342900" lvl="0" indent="-342900">
                        <a:lnSpc>
                          <a:spcPct val="115000"/>
                        </a:lnSpc>
                        <a:spcAft>
                          <a:spcPts val="0"/>
                        </a:spcAft>
                        <a:buFont typeface="Arial" pitchFamily="34" charset="0"/>
                        <a:buChar char="•"/>
                        <a:tabLst>
                          <a:tab pos="683895" algn="l"/>
                        </a:tabLst>
                      </a:pPr>
                      <a:endParaRPr lang="es-ES_tradnl"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_tradnl" sz="1000" baseline="0" dirty="0" smtClean="0">
                          <a:latin typeface="Comic Sans MS" pitchFamily="66" charset="0"/>
                          <a:ea typeface="Calibri"/>
                          <a:cs typeface="Calibri"/>
                        </a:rPr>
                        <a:t>Haremos por grupos o en parejas una portada de un periódico con recortes de revistas donde presentemos la pobreza de la que Jesús hablaba. Aún no damos ninguna explicación a los jóvenes, que seguramente se hayan quedado simplemente en la pobreza material</a:t>
                      </a:r>
                    </a:p>
                    <a:p>
                      <a:pPr marL="342900" lvl="0" indent="-342900">
                        <a:lnSpc>
                          <a:spcPct val="115000"/>
                        </a:lnSpc>
                        <a:spcAft>
                          <a:spcPts val="0"/>
                        </a:spcAft>
                        <a:buFont typeface="Arial" pitchFamily="34" charset="0"/>
                        <a:buChar char="•"/>
                        <a:tabLst>
                          <a:tab pos="683895" algn="l"/>
                        </a:tabLst>
                      </a:pPr>
                      <a:endParaRPr lang="es-ES_tradnl"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_tradnl" sz="1000" baseline="0" dirty="0" smtClean="0">
                          <a:latin typeface="Comic Sans MS" pitchFamily="66" charset="0"/>
                          <a:ea typeface="Calibri"/>
                          <a:cs typeface="Calibri"/>
                        </a:rPr>
                        <a:t>Una vez realizado el trabajo, leemos Mt 5,3 “Bienaventurados los pobres de espíritu porque de ellos es el Reino de los cielos”.</a:t>
                      </a:r>
                    </a:p>
                    <a:p>
                      <a:pPr marL="342900" lvl="0" indent="-342900">
                        <a:lnSpc>
                          <a:spcPct val="115000"/>
                        </a:lnSpc>
                        <a:spcAft>
                          <a:spcPts val="0"/>
                        </a:spcAft>
                        <a:buFont typeface="Arial" pitchFamily="34" charset="0"/>
                        <a:buChar char="•"/>
                        <a:tabLst>
                          <a:tab pos="683895" algn="l"/>
                        </a:tabLst>
                      </a:pPr>
                      <a:endParaRPr lang="es-ES_tradnl"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_tradnl" sz="1000" baseline="0" dirty="0" smtClean="0">
                          <a:latin typeface="Comic Sans MS" pitchFamily="66" charset="0"/>
                          <a:ea typeface="Calibri"/>
                          <a:cs typeface="Calibri"/>
                        </a:rPr>
                        <a:t>Respondemos ahora ¿A qué pobres crees que se refiere Jesús?</a:t>
                      </a:r>
                    </a:p>
                    <a:p>
                      <a:pPr marL="342900" lvl="0" indent="-342900">
                        <a:lnSpc>
                          <a:spcPct val="115000"/>
                        </a:lnSpc>
                        <a:spcAft>
                          <a:spcPts val="0"/>
                        </a:spcAft>
                        <a:buFont typeface="Arial" pitchFamily="34" charset="0"/>
                        <a:buChar char="•"/>
                        <a:tabLst>
                          <a:tab pos="683895" algn="l"/>
                        </a:tabLst>
                      </a:pPr>
                      <a:endParaRPr lang="es-ES_tradnl"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_tradnl" sz="1000" baseline="0" dirty="0" smtClean="0">
                          <a:latin typeface="Comic Sans MS" pitchFamily="66" charset="0"/>
                          <a:ea typeface="Calibri"/>
                          <a:cs typeface="Calibri"/>
                        </a:rPr>
                        <a:t>Diferenciamos ahora entre pobreza material y espiritual. Y les explicamos el significado de ANAWIN = POBRE DE YAVEH</a:t>
                      </a:r>
                    </a:p>
                    <a:p>
                      <a:pPr marL="342900" lvl="0" indent="-342900">
                        <a:lnSpc>
                          <a:spcPct val="115000"/>
                        </a:lnSpc>
                        <a:spcAft>
                          <a:spcPts val="0"/>
                        </a:spcAft>
                        <a:buFont typeface="Arial" pitchFamily="34" charset="0"/>
                        <a:buNone/>
                        <a:tabLst>
                          <a:tab pos="683895" algn="l"/>
                        </a:tabLst>
                      </a:pPr>
                      <a:endParaRPr lang="es-ES" sz="1000" dirty="0" smtClean="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r>
                        <a:rPr lang="es-ES" sz="1000" dirty="0" smtClean="0">
                          <a:latin typeface="Comic Sans MS" pitchFamily="66" charset="0"/>
                          <a:ea typeface="Calibri"/>
                          <a:cs typeface="Times New Roman"/>
                        </a:rPr>
                        <a:t>Oración </a:t>
                      </a:r>
                      <a:r>
                        <a:rPr lang="es-ES" sz="1000" dirty="0" smtClean="0">
                          <a:latin typeface="Comic Sans MS" pitchFamily="66" charset="0"/>
                          <a:ea typeface="Calibri"/>
                          <a:cs typeface="Times New Roman"/>
                        </a:rPr>
                        <a:t>final</a:t>
                      </a:r>
                      <a:r>
                        <a:rPr lang="es-ES" sz="1000" baseline="0" dirty="0" smtClean="0">
                          <a:latin typeface="Comic Sans MS" pitchFamily="66" charset="0"/>
                          <a:ea typeface="Calibri"/>
                          <a:cs typeface="Times New Roman"/>
                        </a:rPr>
                        <a:t> con el canto HAZ DE MÍ UN ANAWIN, HAZME POBRE, UN ANAWIN. UN ANAWIN, UN POBRE. HAZ DE MÍ, MI DIOS UN ANAWIN.</a:t>
                      </a:r>
                      <a:endParaRPr lang="es-ES" sz="1000" dirty="0" smtClean="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endParaRPr lang="es-ES" sz="1000" baseline="0" dirty="0" smtClean="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r>
                        <a:rPr lang="es-ES" sz="1000" u="sng" baseline="0" dirty="0" smtClean="0">
                          <a:latin typeface="Comic Sans MS" pitchFamily="66" charset="0"/>
                          <a:ea typeface="Calibri"/>
                          <a:cs typeface="Times New Roman"/>
                        </a:rPr>
                        <a:t>Evaluación</a:t>
                      </a:r>
                      <a:endParaRPr lang="es-ES" sz="1000" u="sng" dirty="0" smtClean="0">
                        <a:latin typeface="Comic Sans MS" pitchFamily="66" charset="0"/>
                        <a:ea typeface="Calibri"/>
                        <a:cs typeface="Times New Roman"/>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536" y="260648"/>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dirty="0" smtClean="0">
                          <a:latin typeface="Comic Sans MS" pitchFamily="66" charset="0"/>
                          <a:ea typeface="Times New Roman"/>
                          <a:cs typeface="Calibri"/>
                        </a:rPr>
                        <a:t>3</a:t>
                      </a:r>
                      <a:r>
                        <a:rPr lang="es-ES" sz="1000" b="1" baseline="0" dirty="0" smtClean="0">
                          <a:latin typeface="Comic Sans MS" pitchFamily="66" charset="0"/>
                          <a:ea typeface="Times New Roman"/>
                          <a:cs typeface="Calibri"/>
                        </a:rPr>
                        <a:t>º </a:t>
                      </a:r>
                      <a:r>
                        <a:rPr lang="es-ES" sz="1000" b="1" baseline="0" dirty="0" smtClean="0">
                          <a:latin typeface="Comic Sans MS" pitchFamily="66" charset="0"/>
                          <a:ea typeface="Times New Roman"/>
                          <a:cs typeface="Calibri"/>
                        </a:rPr>
                        <a:t>ESO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a:t>
                      </a:r>
                      <a:r>
                        <a:rPr lang="es-ES" sz="1000" b="1" baseline="0" dirty="0" smtClean="0">
                          <a:latin typeface="Comic Sans MS" pitchFamily="66" charset="0"/>
                          <a:ea typeface="Times New Roman"/>
                          <a:cs typeface="Calibri"/>
                        </a:rPr>
                        <a:t>NOVIEMBRE</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92191">
                <a:tc gridSpan="2">
                  <a:txBody>
                    <a:bodyPr/>
                    <a:lstStyle/>
                    <a:p>
                      <a:pPr algn="ctr">
                        <a:lnSpc>
                          <a:spcPct val="115000"/>
                        </a:lnSpc>
                        <a:spcAft>
                          <a:spcPts val="0"/>
                        </a:spcAft>
                      </a:pPr>
                      <a:r>
                        <a:rPr lang="es-ES" sz="1000" b="1" dirty="0">
                          <a:latin typeface="Comic Sans MS" pitchFamily="66" charset="0"/>
                          <a:ea typeface="Times New Roman"/>
                          <a:cs typeface="Calibri"/>
                        </a:rPr>
                        <a:t>TEMA: </a:t>
                      </a:r>
                      <a:r>
                        <a:rPr lang="es-ES" sz="1000" b="1" dirty="0" smtClean="0">
                          <a:latin typeface="Comic Sans MS" pitchFamily="66" charset="0"/>
                          <a:ea typeface="Times New Roman"/>
                          <a:cs typeface="Calibri"/>
                        </a:rPr>
                        <a:t>JESÚS</a:t>
                      </a:r>
                      <a:r>
                        <a:rPr lang="es-ES" sz="1000" b="1" baseline="0" dirty="0" smtClean="0">
                          <a:latin typeface="Comic Sans MS" pitchFamily="66" charset="0"/>
                          <a:ea typeface="Times New Roman"/>
                          <a:cs typeface="Calibri"/>
                        </a:rPr>
                        <a:t> MODELO DE HOMBRE POBRE</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SESIÓN: </a:t>
                      </a:r>
                      <a:r>
                        <a:rPr lang="es-ES" sz="1000" b="1" dirty="0" smtClean="0">
                          <a:latin typeface="Comic Sans MS" pitchFamily="66" charset="0"/>
                          <a:ea typeface="Times New Roman"/>
                          <a:cs typeface="Calibri"/>
                        </a:rPr>
                        <a:t>2/4</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882433">
                <a:tc>
                  <a:txBody>
                    <a:bodyPr/>
                    <a:lstStyle/>
                    <a:p>
                      <a:pPr algn="ctr">
                        <a:lnSpc>
                          <a:spcPct val="115000"/>
                        </a:lnSpc>
                        <a:spcAft>
                          <a:spcPts val="0"/>
                        </a:spcAft>
                      </a:pPr>
                      <a:r>
                        <a:rPr lang="es-ES" sz="1000" b="1" dirty="0">
                          <a:latin typeface="Comic Sans MS" pitchFamily="66" charset="0"/>
                          <a:ea typeface="Times New Roman"/>
                          <a:cs typeface="Calibri"/>
                        </a:rPr>
                        <a:t>OBJETIVOS DE LA SESIÓN:</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gridSpan="2">
                  <a:txBody>
                    <a:bodyPr/>
                    <a:lstStyle/>
                    <a:p>
                      <a:pPr marL="342900" lvl="0" indent="-342900">
                        <a:lnSpc>
                          <a:spcPct val="115000"/>
                        </a:lnSpc>
                        <a:spcAft>
                          <a:spcPts val="0"/>
                        </a:spcAft>
                        <a:buFont typeface="Symbol"/>
                        <a:buChar char=""/>
                        <a:tabLst>
                          <a:tab pos="1143000" algn="l"/>
                        </a:tabLst>
                      </a:pPr>
                      <a:r>
                        <a:rPr lang="es-ES_tradnl" sz="1000" baseline="0" dirty="0" smtClean="0">
                          <a:latin typeface="Comic Sans MS" pitchFamily="66" charset="0"/>
                          <a:ea typeface="Times New Roman"/>
                          <a:cs typeface="Times New Roman"/>
                        </a:rPr>
                        <a:t>Conocer la realidad que nos rodea de pobreza y marginación </a:t>
                      </a:r>
                    </a:p>
                    <a:p>
                      <a:pPr marL="342900" lvl="0" indent="-342900">
                        <a:lnSpc>
                          <a:spcPct val="115000"/>
                        </a:lnSpc>
                        <a:spcAft>
                          <a:spcPts val="0"/>
                        </a:spcAft>
                        <a:buFont typeface="Symbol"/>
                        <a:buChar char=""/>
                        <a:tabLst>
                          <a:tab pos="1143000" algn="l"/>
                        </a:tabLst>
                      </a:pPr>
                      <a:r>
                        <a:rPr lang="es-ES_tradnl" sz="1000" baseline="0" dirty="0" smtClean="0">
                          <a:latin typeface="Comic Sans MS" pitchFamily="66" charset="0"/>
                          <a:ea typeface="Times New Roman"/>
                          <a:cs typeface="Times New Roman"/>
                        </a:rPr>
                        <a:t>Descubrir que hay diferentes tipos de pobreza y que la pobreza de espíritu es algo bueno</a:t>
                      </a:r>
                    </a:p>
                    <a:p>
                      <a:pPr marL="342900" lvl="0" indent="-342900">
                        <a:lnSpc>
                          <a:spcPct val="115000"/>
                        </a:lnSpc>
                        <a:spcAft>
                          <a:spcPts val="0"/>
                        </a:spcAft>
                        <a:buFont typeface="Symbol"/>
                        <a:buChar char=""/>
                        <a:tabLst>
                          <a:tab pos="1143000" algn="l"/>
                        </a:tabLst>
                      </a:pPr>
                      <a:r>
                        <a:rPr lang="es-ES_tradnl" sz="1000" baseline="0" dirty="0" smtClean="0">
                          <a:latin typeface="Comic Sans MS" pitchFamily="66" charset="0"/>
                          <a:ea typeface="Times New Roman"/>
                          <a:cs typeface="Times New Roman"/>
                        </a:rPr>
                        <a:t>Tener a Jesús como modelo de hombre pobre</a:t>
                      </a:r>
                    </a:p>
                    <a:p>
                      <a:pPr marL="342900" lvl="0" indent="-342900">
                        <a:lnSpc>
                          <a:spcPct val="115000"/>
                        </a:lnSpc>
                        <a:spcAft>
                          <a:spcPts val="0"/>
                        </a:spcAft>
                        <a:buFont typeface="Symbol"/>
                        <a:buChar char=""/>
                        <a:tabLst>
                          <a:tab pos="1143000" algn="l"/>
                        </a:tabLst>
                      </a:pPr>
                      <a:r>
                        <a:rPr lang="es-ES_tradnl" sz="1000" baseline="0" dirty="0" smtClean="0">
                          <a:latin typeface="Comic Sans MS" pitchFamily="66" charset="0"/>
                          <a:ea typeface="Times New Roman"/>
                          <a:cs typeface="Times New Roman"/>
                        </a:rPr>
                        <a:t>Llegar a comprometernos en dar parte de nuestra vida o nuestro ser a los demás y ser dóciles a la voluntad de Dios como Jesús fue.</a:t>
                      </a:r>
                      <a:endParaRPr lang="es-ES_tradnl" sz="1000" baseline="0" dirty="0" smtClean="0">
                        <a:latin typeface="Comic Sans MS" pitchFamily="66" charset="0"/>
                        <a:ea typeface="Times New Roman"/>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r>
              <a:tr h="280644">
                <a:tc gridSpan="3">
                  <a:txBody>
                    <a:bodyPr/>
                    <a:lstStyle/>
                    <a:p>
                      <a:pPr>
                        <a:lnSpc>
                          <a:spcPct val="115000"/>
                        </a:lnSpc>
                        <a:spcAft>
                          <a:spcPts val="0"/>
                        </a:spcAft>
                      </a:pPr>
                      <a:r>
                        <a:rPr lang="es-ES" sz="1000" b="1" dirty="0">
                          <a:latin typeface="Comic Sans MS" pitchFamily="66" charset="0"/>
                          <a:ea typeface="Times New Roman"/>
                          <a:cs typeface="Calibri"/>
                        </a:rPr>
                        <a:t>MATERIALES</a:t>
                      </a:r>
                      <a:r>
                        <a:rPr lang="es-ES" sz="1000" b="0" dirty="0" smtClean="0">
                          <a:latin typeface="Comic Sans MS" pitchFamily="66" charset="0"/>
                          <a:ea typeface="Times New Roman"/>
                          <a:cs typeface="Calibri"/>
                        </a:rPr>
                        <a:t>: </a:t>
                      </a:r>
                      <a:r>
                        <a:rPr lang="es-ES" sz="1000" b="0" dirty="0" smtClean="0">
                          <a:latin typeface="Comic Sans MS" pitchFamily="66" charset="0"/>
                          <a:ea typeface="Times New Roman"/>
                          <a:cs typeface="Calibri"/>
                        </a:rPr>
                        <a:t>Biblia,</a:t>
                      </a:r>
                      <a:r>
                        <a:rPr lang="es-ES" sz="1000" b="0" baseline="0" dirty="0" smtClean="0">
                          <a:latin typeface="Comic Sans MS" pitchFamily="66" charset="0"/>
                          <a:ea typeface="Times New Roman"/>
                          <a:cs typeface="Calibri"/>
                        </a:rPr>
                        <a:t> película o escenas de </a:t>
                      </a:r>
                      <a:r>
                        <a:rPr lang="es-ES" sz="1000" b="0" baseline="0" dirty="0" err="1" smtClean="0">
                          <a:latin typeface="Comic Sans MS" pitchFamily="66" charset="0"/>
                          <a:ea typeface="Times New Roman"/>
                          <a:cs typeface="Calibri"/>
                        </a:rPr>
                        <a:t>Megamind</a:t>
                      </a:r>
                      <a:r>
                        <a:rPr lang="es-ES" sz="1000" b="0" baseline="0" dirty="0" smtClean="0">
                          <a:latin typeface="Comic Sans MS" pitchFamily="66" charset="0"/>
                          <a:ea typeface="Times New Roman"/>
                          <a:cs typeface="Calibri"/>
                        </a:rPr>
                        <a:t>, monedas de chocolate</a:t>
                      </a:r>
                      <a:endParaRPr lang="es-ES" sz="1000" b="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algn="ctr">
                        <a:lnSpc>
                          <a:spcPct val="115000"/>
                        </a:lnSpc>
                        <a:spcAft>
                          <a:spcPts val="0"/>
                        </a:spcAft>
                      </a:pPr>
                      <a:r>
                        <a:rPr lang="es-ES" sz="1000" b="1" dirty="0">
                          <a:latin typeface="Comic Sans MS" pitchFamily="66" charset="0"/>
                          <a:ea typeface="Times New Roman"/>
                          <a:cs typeface="Calibri"/>
                        </a:rPr>
                        <a:t>¿CÓMO LO VAMOS A REALIZAR?</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r h="4118017">
                <a:tc gridSpan="3">
                  <a:txBody>
                    <a:bodyPr/>
                    <a:lstStyle/>
                    <a:p>
                      <a:pPr marL="226695">
                        <a:lnSpc>
                          <a:spcPct val="115000"/>
                        </a:lnSpc>
                        <a:spcAft>
                          <a:spcPts val="0"/>
                        </a:spcAft>
                        <a:buFontTx/>
                        <a:buNone/>
                      </a:pPr>
                      <a:endParaRPr lang="es-ES" sz="1000" dirty="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r>
                        <a:rPr lang="es-ES_tradnl" sz="1000" baseline="0" dirty="0" smtClean="0">
                          <a:latin typeface="Comic Sans MS" pitchFamily="66" charset="0"/>
                          <a:ea typeface="Calibri"/>
                          <a:cs typeface="Calibri"/>
                        </a:rPr>
                        <a:t>Zaqueo como ejemplo de persona rica no feliz . </a:t>
                      </a:r>
                      <a:r>
                        <a:rPr lang="es-ES_tradnl" sz="1000" baseline="0" dirty="0" err="1" smtClean="0">
                          <a:latin typeface="Comic Sans MS" pitchFamily="66" charset="0"/>
                          <a:ea typeface="Calibri"/>
                          <a:cs typeface="Calibri"/>
                        </a:rPr>
                        <a:t>Lc</a:t>
                      </a:r>
                      <a:r>
                        <a:rPr lang="es-ES_tradnl" sz="1000" baseline="0" dirty="0" smtClean="0">
                          <a:latin typeface="Comic Sans MS" pitchFamily="66" charset="0"/>
                          <a:ea typeface="Calibri"/>
                          <a:cs typeface="Calibri"/>
                        </a:rPr>
                        <a:t> 19</a:t>
                      </a:r>
                    </a:p>
                    <a:p>
                      <a:pPr marL="342900" lvl="0" indent="-342900">
                        <a:lnSpc>
                          <a:spcPct val="115000"/>
                        </a:lnSpc>
                        <a:spcAft>
                          <a:spcPts val="0"/>
                        </a:spcAft>
                        <a:buFont typeface="Arial" pitchFamily="34" charset="0"/>
                        <a:buChar char="•"/>
                        <a:tabLst>
                          <a:tab pos="683895" algn="l"/>
                        </a:tabLst>
                      </a:pPr>
                      <a:endParaRPr lang="es-ES_tradnl"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_tradnl" sz="1000" baseline="0" dirty="0" smtClean="0">
                          <a:latin typeface="Comic Sans MS" pitchFamily="66" charset="0"/>
                          <a:ea typeface="Calibri"/>
                          <a:cs typeface="Calibri"/>
                        </a:rPr>
                        <a:t>Ver escenas de la película </a:t>
                      </a:r>
                      <a:r>
                        <a:rPr lang="es-ES_tradnl" sz="1000" baseline="0" dirty="0" err="1" smtClean="0">
                          <a:latin typeface="Comic Sans MS" pitchFamily="66" charset="0"/>
                          <a:ea typeface="Calibri"/>
                          <a:cs typeface="Calibri"/>
                        </a:rPr>
                        <a:t>Megamind</a:t>
                      </a:r>
                      <a:r>
                        <a:rPr lang="es-ES_tradnl" sz="1000" baseline="0" dirty="0" smtClean="0">
                          <a:latin typeface="Comic Sans MS" pitchFamily="66" charset="0"/>
                          <a:ea typeface="Calibri"/>
                          <a:cs typeface="Calibri"/>
                        </a:rPr>
                        <a:t> donde el protagonista, el villano, consigue salirse con la suya derrotando al héroe. Puede hacer y conseguir lo que quiera, se hace rico, consigue el poder,… pero se da cuenta de que eso no le da la felicidad. Encuentra la felicidad cuando es amado por alguien. </a:t>
                      </a:r>
                    </a:p>
                    <a:p>
                      <a:pPr marL="342900" lvl="0" indent="-342900">
                        <a:lnSpc>
                          <a:spcPct val="115000"/>
                        </a:lnSpc>
                        <a:spcAft>
                          <a:spcPts val="0"/>
                        </a:spcAft>
                        <a:buFont typeface="Arial" pitchFamily="34" charset="0"/>
                        <a:buNone/>
                        <a:tabLst>
                          <a:tab pos="683895" algn="l"/>
                        </a:tabLst>
                      </a:pPr>
                      <a:endParaRPr lang="es-ES_tradnl"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_tradnl" sz="1000" baseline="0" dirty="0" smtClean="0">
                          <a:latin typeface="Comic Sans MS" pitchFamily="66" charset="0"/>
                          <a:ea typeface="Calibri"/>
                          <a:cs typeface="Calibri"/>
                        </a:rPr>
                        <a:t>Podemos comparar Zaqueo con </a:t>
                      </a:r>
                      <a:r>
                        <a:rPr lang="es-ES_tradnl" sz="1000" baseline="0" dirty="0" err="1" smtClean="0">
                          <a:latin typeface="Comic Sans MS" pitchFamily="66" charset="0"/>
                          <a:ea typeface="Calibri"/>
                          <a:cs typeface="Calibri"/>
                        </a:rPr>
                        <a:t>Megamind</a:t>
                      </a:r>
                      <a:r>
                        <a:rPr lang="es-ES_tradnl" sz="1000" baseline="0" dirty="0" smtClean="0">
                          <a:latin typeface="Comic Sans MS" pitchFamily="66" charset="0"/>
                          <a:ea typeface="Calibri"/>
                          <a:cs typeface="Calibri"/>
                        </a:rPr>
                        <a:t> y después saltar a nuestra vida ¿Soy yo así?</a:t>
                      </a:r>
                    </a:p>
                    <a:p>
                      <a:pPr marL="342900" lvl="0" indent="-342900">
                        <a:lnSpc>
                          <a:spcPct val="115000"/>
                        </a:lnSpc>
                        <a:spcAft>
                          <a:spcPts val="0"/>
                        </a:spcAft>
                        <a:buFont typeface="Arial" pitchFamily="34" charset="0"/>
                        <a:buChar char="•"/>
                        <a:tabLst>
                          <a:tab pos="683895" algn="l"/>
                        </a:tabLst>
                      </a:pPr>
                      <a:endParaRPr lang="es-ES_tradnl"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_tradnl" sz="1000" baseline="0" dirty="0" smtClean="0">
                          <a:latin typeface="Comic Sans MS" pitchFamily="66" charset="0"/>
                          <a:ea typeface="Calibri"/>
                          <a:cs typeface="Calibri"/>
                        </a:rPr>
                        <a:t>Se les propone un reto,… Les vamos a dar 3 monedas de chocolate y podrán hacer con ellas lo que quieran: tirarlas, comerlas o compartirlas con alguien. La semana próxima deberán decirnos qué hicieron y por qué actuaron así.</a:t>
                      </a:r>
                    </a:p>
                    <a:p>
                      <a:pPr marL="342900" lvl="0" indent="-342900">
                        <a:lnSpc>
                          <a:spcPct val="115000"/>
                        </a:lnSpc>
                        <a:spcAft>
                          <a:spcPts val="0"/>
                        </a:spcAft>
                        <a:buFont typeface="Arial" pitchFamily="34" charset="0"/>
                        <a:buNone/>
                        <a:tabLst>
                          <a:tab pos="683895" algn="l"/>
                        </a:tabLst>
                      </a:pPr>
                      <a:endParaRPr lang="es-ES_tradnl"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_tradnl" sz="1000" baseline="0" dirty="0" smtClean="0">
                          <a:latin typeface="Comic Sans MS" pitchFamily="66" charset="0"/>
                          <a:ea typeface="Calibri"/>
                          <a:cs typeface="Calibri"/>
                        </a:rPr>
                        <a:t>Oración final</a:t>
                      </a:r>
                    </a:p>
                    <a:p>
                      <a:pPr marL="342900" lvl="0" indent="-342900">
                        <a:lnSpc>
                          <a:spcPct val="115000"/>
                        </a:lnSpc>
                        <a:spcAft>
                          <a:spcPts val="0"/>
                        </a:spcAft>
                        <a:buFont typeface="Arial" pitchFamily="34" charset="0"/>
                        <a:buNone/>
                        <a:tabLst>
                          <a:tab pos="683895" algn="l"/>
                        </a:tabLst>
                      </a:pPr>
                      <a:endParaRPr lang="es-ES" sz="1000" baseline="0" dirty="0" smtClean="0">
                        <a:latin typeface="Comic Sans MS" pitchFamily="66" charset="0"/>
                        <a:ea typeface="Calibri"/>
                        <a:cs typeface="Times New Roman"/>
                      </a:endParaRPr>
                    </a:p>
                    <a:p>
                      <a:pPr marL="342900" marR="0" lvl="0" indent="-342900" algn="l" defTabSz="914400" rtl="0" eaLnBrk="1" fontAlgn="auto" latinLnBrk="0" hangingPunct="1">
                        <a:lnSpc>
                          <a:spcPct val="115000"/>
                        </a:lnSpc>
                        <a:spcBef>
                          <a:spcPts val="0"/>
                        </a:spcBef>
                        <a:spcAft>
                          <a:spcPts val="0"/>
                        </a:spcAft>
                        <a:buClrTx/>
                        <a:buSzTx/>
                        <a:buFont typeface="Arial" pitchFamily="34" charset="0"/>
                        <a:buChar char="•"/>
                        <a:tabLst>
                          <a:tab pos="683895" algn="l"/>
                        </a:tabLst>
                        <a:defRPr/>
                      </a:pPr>
                      <a:r>
                        <a:rPr lang="es-ES" sz="1000" u="sng" baseline="0" dirty="0" smtClean="0">
                          <a:latin typeface="Comic Sans MS" pitchFamily="66" charset="0"/>
                          <a:ea typeface="Calibri"/>
                          <a:cs typeface="Times New Roman"/>
                        </a:rPr>
                        <a:t>Evaluación</a:t>
                      </a:r>
                      <a:endParaRPr lang="es-ES" sz="1000" u="sng" dirty="0" smtClean="0">
                        <a:latin typeface="Comic Sans MS" pitchFamily="66" charset="0"/>
                        <a:ea typeface="Calibri"/>
                        <a:cs typeface="Times New Roman"/>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bl>
          </a:graphicData>
        </a:graphic>
      </p:graphicFrame>
      <p:pic>
        <p:nvPicPr>
          <p:cNvPr id="1026" name="Picture 2" descr="C:\Users\Pedro J\Desktop\images.jpg"/>
          <p:cNvPicPr>
            <a:picLocks noChangeAspect="1" noChangeArrowheads="1"/>
          </p:cNvPicPr>
          <p:nvPr/>
        </p:nvPicPr>
        <p:blipFill>
          <a:blip r:embed="rId2" cstate="print"/>
          <a:srcRect/>
          <a:stretch>
            <a:fillRect/>
          </a:stretch>
        </p:blipFill>
        <p:spPr bwMode="auto">
          <a:xfrm>
            <a:off x="6804248" y="4221088"/>
            <a:ext cx="1368152" cy="1957622"/>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536" y="260648"/>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dirty="0" smtClean="0">
                          <a:latin typeface="Comic Sans MS" pitchFamily="66" charset="0"/>
                          <a:ea typeface="Times New Roman"/>
                          <a:cs typeface="Calibri"/>
                        </a:rPr>
                        <a:t>3</a:t>
                      </a:r>
                      <a:r>
                        <a:rPr lang="es-ES" sz="1000" b="1" baseline="0" dirty="0" smtClean="0">
                          <a:latin typeface="Comic Sans MS" pitchFamily="66" charset="0"/>
                          <a:ea typeface="Times New Roman"/>
                          <a:cs typeface="Calibri"/>
                        </a:rPr>
                        <a:t>º </a:t>
                      </a:r>
                      <a:r>
                        <a:rPr lang="es-ES" sz="1000" b="1" baseline="0" dirty="0" smtClean="0">
                          <a:latin typeface="Comic Sans MS" pitchFamily="66" charset="0"/>
                          <a:ea typeface="Times New Roman"/>
                          <a:cs typeface="Calibri"/>
                        </a:rPr>
                        <a:t>ESO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a:t>
                      </a:r>
                      <a:r>
                        <a:rPr lang="es-ES" sz="1000" b="1" baseline="0" dirty="0" smtClean="0">
                          <a:latin typeface="Comic Sans MS" pitchFamily="66" charset="0"/>
                          <a:ea typeface="Times New Roman"/>
                          <a:cs typeface="Calibri"/>
                        </a:rPr>
                        <a:t>NOVIEMBRE</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92191">
                <a:tc gridSpan="2">
                  <a:txBody>
                    <a:bodyPr/>
                    <a:lstStyle/>
                    <a:p>
                      <a:pPr algn="ctr">
                        <a:lnSpc>
                          <a:spcPct val="115000"/>
                        </a:lnSpc>
                        <a:spcAft>
                          <a:spcPts val="0"/>
                        </a:spcAft>
                      </a:pPr>
                      <a:r>
                        <a:rPr lang="es-ES" sz="1000" b="1" dirty="0">
                          <a:latin typeface="Comic Sans MS" pitchFamily="66" charset="0"/>
                          <a:ea typeface="Times New Roman"/>
                          <a:cs typeface="Calibri"/>
                        </a:rPr>
                        <a:t>TEMA: </a:t>
                      </a:r>
                      <a:r>
                        <a:rPr lang="es-ES" sz="1000" b="1" dirty="0" smtClean="0">
                          <a:latin typeface="Comic Sans MS" pitchFamily="66" charset="0"/>
                          <a:ea typeface="Times New Roman"/>
                          <a:cs typeface="Calibri"/>
                        </a:rPr>
                        <a:t>JESÚS</a:t>
                      </a:r>
                      <a:r>
                        <a:rPr lang="es-ES" sz="1000" b="1" baseline="0" dirty="0" smtClean="0">
                          <a:latin typeface="Comic Sans MS" pitchFamily="66" charset="0"/>
                          <a:ea typeface="Times New Roman"/>
                          <a:cs typeface="Calibri"/>
                        </a:rPr>
                        <a:t> MODELO DE HOMBRE POBRE</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SESIÓN: </a:t>
                      </a:r>
                      <a:r>
                        <a:rPr lang="es-ES" sz="1000" b="1" dirty="0" smtClean="0">
                          <a:latin typeface="Comic Sans MS" pitchFamily="66" charset="0"/>
                          <a:ea typeface="Times New Roman"/>
                          <a:cs typeface="Calibri"/>
                        </a:rPr>
                        <a:t>3/4</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882433">
                <a:tc>
                  <a:txBody>
                    <a:bodyPr/>
                    <a:lstStyle/>
                    <a:p>
                      <a:pPr algn="ctr">
                        <a:lnSpc>
                          <a:spcPct val="115000"/>
                        </a:lnSpc>
                        <a:spcAft>
                          <a:spcPts val="0"/>
                        </a:spcAft>
                      </a:pPr>
                      <a:r>
                        <a:rPr lang="es-ES" sz="1000" b="1" dirty="0">
                          <a:latin typeface="Comic Sans MS" pitchFamily="66" charset="0"/>
                          <a:ea typeface="Times New Roman"/>
                          <a:cs typeface="Calibri"/>
                        </a:rPr>
                        <a:t>OBJETIVOS DE LA SESIÓN:</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gridSpan="2">
                  <a:txBody>
                    <a:bodyPr/>
                    <a:lstStyle/>
                    <a:p>
                      <a:pPr marL="342900" lvl="0" indent="-342900">
                        <a:lnSpc>
                          <a:spcPct val="115000"/>
                        </a:lnSpc>
                        <a:spcAft>
                          <a:spcPts val="0"/>
                        </a:spcAft>
                        <a:buFont typeface="Symbol"/>
                        <a:buChar char=""/>
                        <a:tabLst>
                          <a:tab pos="1143000" algn="l"/>
                        </a:tabLst>
                      </a:pPr>
                      <a:r>
                        <a:rPr lang="es-ES_tradnl" sz="1000" baseline="0" dirty="0" smtClean="0">
                          <a:latin typeface="Comic Sans MS" pitchFamily="66" charset="0"/>
                          <a:ea typeface="Times New Roman"/>
                          <a:cs typeface="Times New Roman"/>
                        </a:rPr>
                        <a:t>Conocer la realidad que nos rodea de pobreza y marginación </a:t>
                      </a:r>
                    </a:p>
                    <a:p>
                      <a:pPr marL="342900" lvl="0" indent="-342900">
                        <a:lnSpc>
                          <a:spcPct val="115000"/>
                        </a:lnSpc>
                        <a:spcAft>
                          <a:spcPts val="0"/>
                        </a:spcAft>
                        <a:buFont typeface="Symbol"/>
                        <a:buChar char=""/>
                        <a:tabLst>
                          <a:tab pos="1143000" algn="l"/>
                        </a:tabLst>
                      </a:pPr>
                      <a:r>
                        <a:rPr lang="es-ES_tradnl" sz="1000" baseline="0" dirty="0" smtClean="0">
                          <a:latin typeface="Comic Sans MS" pitchFamily="66" charset="0"/>
                          <a:ea typeface="Times New Roman"/>
                          <a:cs typeface="Times New Roman"/>
                        </a:rPr>
                        <a:t>Descubrir que hay diferentes tipos de pobreza y que la pobreza de espíritu es algo bueno</a:t>
                      </a:r>
                    </a:p>
                    <a:p>
                      <a:pPr marL="342900" lvl="0" indent="-342900">
                        <a:lnSpc>
                          <a:spcPct val="115000"/>
                        </a:lnSpc>
                        <a:spcAft>
                          <a:spcPts val="0"/>
                        </a:spcAft>
                        <a:buFont typeface="Symbol"/>
                        <a:buChar char=""/>
                        <a:tabLst>
                          <a:tab pos="1143000" algn="l"/>
                        </a:tabLst>
                      </a:pPr>
                      <a:r>
                        <a:rPr lang="es-ES_tradnl" sz="1000" baseline="0" dirty="0" smtClean="0">
                          <a:latin typeface="Comic Sans MS" pitchFamily="66" charset="0"/>
                          <a:ea typeface="Times New Roman"/>
                          <a:cs typeface="Times New Roman"/>
                        </a:rPr>
                        <a:t>Tener a Jesús como modelo de hombre pobre</a:t>
                      </a:r>
                    </a:p>
                    <a:p>
                      <a:pPr marL="342900" lvl="0" indent="-342900">
                        <a:lnSpc>
                          <a:spcPct val="115000"/>
                        </a:lnSpc>
                        <a:spcAft>
                          <a:spcPts val="0"/>
                        </a:spcAft>
                        <a:buFont typeface="Symbol"/>
                        <a:buChar char=""/>
                        <a:tabLst>
                          <a:tab pos="1143000" algn="l"/>
                        </a:tabLst>
                      </a:pPr>
                      <a:r>
                        <a:rPr lang="es-ES_tradnl" sz="1000" baseline="0" dirty="0" smtClean="0">
                          <a:latin typeface="Comic Sans MS" pitchFamily="66" charset="0"/>
                          <a:ea typeface="Times New Roman"/>
                          <a:cs typeface="Times New Roman"/>
                        </a:rPr>
                        <a:t>Llegar a comprometernos en dar parte de nuestra vida o nuestro ser a los demás y ser dóciles a la voluntad de Dios como Jesús fue.</a:t>
                      </a:r>
                      <a:endParaRPr lang="es-ES_tradnl" sz="1000" baseline="0" dirty="0" smtClean="0">
                        <a:latin typeface="Comic Sans MS" pitchFamily="66" charset="0"/>
                        <a:ea typeface="Times New Roman"/>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r>
              <a:tr h="280644">
                <a:tc gridSpan="3">
                  <a:txBody>
                    <a:bodyPr/>
                    <a:lstStyle/>
                    <a:p>
                      <a:pPr>
                        <a:lnSpc>
                          <a:spcPct val="115000"/>
                        </a:lnSpc>
                        <a:spcAft>
                          <a:spcPts val="0"/>
                        </a:spcAft>
                      </a:pPr>
                      <a:r>
                        <a:rPr lang="es-ES" sz="1000" b="1" dirty="0">
                          <a:latin typeface="Comic Sans MS" pitchFamily="66" charset="0"/>
                          <a:ea typeface="Times New Roman"/>
                          <a:cs typeface="Calibri"/>
                        </a:rPr>
                        <a:t>MATERIALES</a:t>
                      </a:r>
                      <a:r>
                        <a:rPr lang="es-ES" sz="1000" b="0" dirty="0" smtClean="0">
                          <a:latin typeface="Comic Sans MS" pitchFamily="66" charset="0"/>
                          <a:ea typeface="Times New Roman"/>
                          <a:cs typeface="Calibri"/>
                        </a:rPr>
                        <a:t>: </a:t>
                      </a:r>
                      <a:r>
                        <a:rPr lang="es-ES" sz="1000" b="0" dirty="0" smtClean="0">
                          <a:latin typeface="Comic Sans MS" pitchFamily="66" charset="0"/>
                          <a:ea typeface="Times New Roman"/>
                          <a:cs typeface="Calibri"/>
                        </a:rPr>
                        <a:t>Biblia,</a:t>
                      </a:r>
                      <a:r>
                        <a:rPr lang="es-ES" sz="1000" b="0" baseline="0" dirty="0" smtClean="0">
                          <a:latin typeface="Comic Sans MS" pitchFamily="66" charset="0"/>
                          <a:ea typeface="Times New Roman"/>
                          <a:cs typeface="Calibri"/>
                        </a:rPr>
                        <a:t> lápices y fotocopias de la tabla</a:t>
                      </a:r>
                      <a:endParaRPr lang="es-ES" sz="1000" b="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algn="ctr">
                        <a:lnSpc>
                          <a:spcPct val="115000"/>
                        </a:lnSpc>
                        <a:spcAft>
                          <a:spcPts val="0"/>
                        </a:spcAft>
                      </a:pPr>
                      <a:r>
                        <a:rPr lang="es-ES" sz="1000" b="1" dirty="0">
                          <a:latin typeface="Comic Sans MS" pitchFamily="66" charset="0"/>
                          <a:ea typeface="Times New Roman"/>
                          <a:cs typeface="Calibri"/>
                        </a:rPr>
                        <a:t>¿CÓMO LO VAMOS A REALIZAR?</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r h="4118017">
                <a:tc gridSpan="3">
                  <a:txBody>
                    <a:bodyPr/>
                    <a:lstStyle/>
                    <a:p>
                      <a:pPr marL="226695">
                        <a:lnSpc>
                          <a:spcPct val="115000"/>
                        </a:lnSpc>
                        <a:spcAft>
                          <a:spcPts val="0"/>
                        </a:spcAft>
                        <a:buFontTx/>
                        <a:buNone/>
                      </a:pPr>
                      <a:endParaRPr lang="es-ES" sz="1000" dirty="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r>
                        <a:rPr lang="es-ES_tradnl" sz="1000" baseline="0" dirty="0" smtClean="0">
                          <a:latin typeface="Comic Sans MS" pitchFamily="66" charset="0"/>
                          <a:ea typeface="Calibri"/>
                          <a:cs typeface="Calibri"/>
                        </a:rPr>
                        <a:t>Retomamos la dinámica de las monedas ¿Qué hicisteis con ellas? ¿Por qué actuasteis así?</a:t>
                      </a:r>
                    </a:p>
                    <a:p>
                      <a:pPr marL="342900" lvl="0" indent="-342900">
                        <a:lnSpc>
                          <a:spcPct val="115000"/>
                        </a:lnSpc>
                        <a:spcAft>
                          <a:spcPts val="0"/>
                        </a:spcAft>
                        <a:buFont typeface="Arial" pitchFamily="34" charset="0"/>
                        <a:buChar char="•"/>
                        <a:tabLst>
                          <a:tab pos="683895" algn="l"/>
                        </a:tabLst>
                      </a:pPr>
                      <a:endParaRPr lang="es-ES_tradnl"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 sz="1000" baseline="0" dirty="0" smtClean="0">
                          <a:latin typeface="Comic Sans MS" pitchFamily="66" charset="0"/>
                          <a:ea typeface="Calibri"/>
                          <a:cs typeface="Calibri"/>
                        </a:rPr>
                        <a:t>Lectura de la viuda que hace el donativo Mc 12, 41-44 o </a:t>
                      </a:r>
                      <a:r>
                        <a:rPr lang="es-ES" sz="1000" baseline="0" dirty="0" err="1" smtClean="0">
                          <a:latin typeface="Comic Sans MS" pitchFamily="66" charset="0"/>
                          <a:ea typeface="Calibri"/>
                          <a:cs typeface="Calibri"/>
                        </a:rPr>
                        <a:t>Lc</a:t>
                      </a:r>
                      <a:r>
                        <a:rPr lang="es-ES" sz="1000" baseline="0" dirty="0" smtClean="0">
                          <a:latin typeface="Comic Sans MS" pitchFamily="66" charset="0"/>
                          <a:ea typeface="Calibri"/>
                          <a:cs typeface="Calibri"/>
                        </a:rPr>
                        <a:t> 21, 1-4</a:t>
                      </a:r>
                    </a:p>
                    <a:p>
                      <a:pPr marL="342900" lvl="0" indent="-342900">
                        <a:lnSpc>
                          <a:spcPct val="115000"/>
                        </a:lnSpc>
                        <a:spcAft>
                          <a:spcPts val="0"/>
                        </a:spcAft>
                        <a:buFont typeface="Arial" pitchFamily="34" charset="0"/>
                        <a:buChar char="•"/>
                        <a:tabLst>
                          <a:tab pos="683895" algn="l"/>
                        </a:tabLst>
                      </a:pPr>
                      <a:endParaRPr lang="es-ES"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 sz="1000" baseline="0" dirty="0" smtClean="0">
                          <a:latin typeface="Comic Sans MS" pitchFamily="66" charset="0"/>
                          <a:ea typeface="Calibri"/>
                          <a:cs typeface="Calibri"/>
                        </a:rPr>
                        <a:t>Reflexión sobre el texto con preguntas. ¿damos lo que nos sobra o lo que tenemos para vivir? Ejemplos</a:t>
                      </a:r>
                    </a:p>
                    <a:p>
                      <a:pPr marL="342900" lvl="0" indent="-342900">
                        <a:lnSpc>
                          <a:spcPct val="115000"/>
                        </a:lnSpc>
                        <a:spcAft>
                          <a:spcPts val="0"/>
                        </a:spcAft>
                        <a:buFont typeface="Arial" pitchFamily="34" charset="0"/>
                        <a:buChar char="•"/>
                        <a:tabLst>
                          <a:tab pos="683895" algn="l"/>
                        </a:tabLst>
                      </a:pPr>
                      <a:endParaRPr lang="es-ES"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 sz="1000" baseline="0" dirty="0" smtClean="0">
                          <a:latin typeface="Comic Sans MS" pitchFamily="66" charset="0"/>
                          <a:ea typeface="Calibri"/>
                          <a:cs typeface="Calibri"/>
                        </a:rPr>
                        <a:t>Hacemos un cuadro o tabla que tenga por título: ¿Y tú qué puedes dar? Y 4 columnas que pongan: en  casa, en el colegio, con los amigos y a Dios. Puesta en común</a:t>
                      </a:r>
                    </a:p>
                    <a:p>
                      <a:pPr marL="342900" lvl="0" indent="-342900">
                        <a:lnSpc>
                          <a:spcPct val="115000"/>
                        </a:lnSpc>
                        <a:spcAft>
                          <a:spcPts val="0"/>
                        </a:spcAft>
                        <a:buFont typeface="Arial" pitchFamily="34" charset="0"/>
                        <a:buChar char="•"/>
                        <a:tabLst>
                          <a:tab pos="683895" algn="l"/>
                        </a:tabLst>
                      </a:pPr>
                      <a:endParaRPr lang="es-ES"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 sz="1000" baseline="0" dirty="0" smtClean="0">
                          <a:latin typeface="Comic Sans MS" pitchFamily="66" charset="0"/>
                          <a:ea typeface="Calibri"/>
                          <a:cs typeface="Calibri"/>
                        </a:rPr>
                        <a:t>Compromiso</a:t>
                      </a:r>
                    </a:p>
                    <a:p>
                      <a:pPr marL="342900" lvl="0" indent="-342900">
                        <a:lnSpc>
                          <a:spcPct val="115000"/>
                        </a:lnSpc>
                        <a:spcAft>
                          <a:spcPts val="0"/>
                        </a:spcAft>
                        <a:buFont typeface="Arial" pitchFamily="34" charset="0"/>
                        <a:buChar char="•"/>
                        <a:tabLst>
                          <a:tab pos="683895" algn="l"/>
                        </a:tabLst>
                      </a:pPr>
                      <a:endParaRPr lang="es-ES"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 sz="1000" baseline="0" dirty="0" smtClean="0">
                          <a:latin typeface="Comic Sans MS" pitchFamily="66" charset="0"/>
                          <a:ea typeface="Calibri"/>
                          <a:cs typeface="Calibri"/>
                        </a:rPr>
                        <a:t>Oración final</a:t>
                      </a:r>
                      <a:endParaRPr lang="es-ES" sz="1000" dirty="0" smtClean="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endParaRPr lang="es-ES" sz="1000" baseline="0" dirty="0" smtClean="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r>
                        <a:rPr lang="es-ES" sz="1000" u="sng" baseline="0" dirty="0" smtClean="0">
                          <a:latin typeface="Comic Sans MS" pitchFamily="66" charset="0"/>
                          <a:ea typeface="Calibri"/>
                          <a:cs typeface="Times New Roman"/>
                        </a:rPr>
                        <a:t>Evaluación</a:t>
                      </a:r>
                      <a:endParaRPr lang="es-ES" sz="1000" u="sng" dirty="0" smtClean="0">
                        <a:latin typeface="Comic Sans MS" pitchFamily="66" charset="0"/>
                        <a:ea typeface="Calibri"/>
                        <a:cs typeface="Times New Roman"/>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536" y="260648"/>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dirty="0" smtClean="0">
                          <a:latin typeface="Comic Sans MS" pitchFamily="66" charset="0"/>
                          <a:ea typeface="Times New Roman"/>
                          <a:cs typeface="Calibri"/>
                        </a:rPr>
                        <a:t>3</a:t>
                      </a:r>
                      <a:r>
                        <a:rPr lang="es-ES" sz="1000" b="1" baseline="0" dirty="0" smtClean="0">
                          <a:latin typeface="Comic Sans MS" pitchFamily="66" charset="0"/>
                          <a:ea typeface="Times New Roman"/>
                          <a:cs typeface="Calibri"/>
                        </a:rPr>
                        <a:t>º </a:t>
                      </a:r>
                      <a:r>
                        <a:rPr lang="es-ES" sz="1000" b="1" baseline="0" dirty="0" smtClean="0">
                          <a:latin typeface="Comic Sans MS" pitchFamily="66" charset="0"/>
                          <a:ea typeface="Times New Roman"/>
                          <a:cs typeface="Calibri"/>
                        </a:rPr>
                        <a:t>ESO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a:t>
                      </a:r>
                      <a:r>
                        <a:rPr lang="es-ES" sz="1000" b="1" baseline="0" dirty="0" smtClean="0">
                          <a:latin typeface="Comic Sans MS" pitchFamily="66" charset="0"/>
                          <a:ea typeface="Times New Roman"/>
                          <a:cs typeface="Calibri"/>
                        </a:rPr>
                        <a:t>NOVIEMBRE</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92191">
                <a:tc gridSpan="2">
                  <a:txBody>
                    <a:bodyPr/>
                    <a:lstStyle/>
                    <a:p>
                      <a:pPr algn="ctr">
                        <a:lnSpc>
                          <a:spcPct val="115000"/>
                        </a:lnSpc>
                        <a:spcAft>
                          <a:spcPts val="0"/>
                        </a:spcAft>
                      </a:pPr>
                      <a:r>
                        <a:rPr lang="es-ES" sz="1000" b="1" dirty="0">
                          <a:latin typeface="Comic Sans MS" pitchFamily="66" charset="0"/>
                          <a:ea typeface="Times New Roman"/>
                          <a:cs typeface="Calibri"/>
                        </a:rPr>
                        <a:t>TEMA: </a:t>
                      </a:r>
                      <a:r>
                        <a:rPr lang="es-ES" sz="1000" b="1" dirty="0" smtClean="0">
                          <a:latin typeface="Comic Sans MS" pitchFamily="66" charset="0"/>
                          <a:ea typeface="Times New Roman"/>
                          <a:cs typeface="Calibri"/>
                        </a:rPr>
                        <a:t>JESÚS</a:t>
                      </a:r>
                      <a:r>
                        <a:rPr lang="es-ES" sz="1000" b="1" baseline="0" dirty="0" smtClean="0">
                          <a:latin typeface="Comic Sans MS" pitchFamily="66" charset="0"/>
                          <a:ea typeface="Times New Roman"/>
                          <a:cs typeface="Calibri"/>
                        </a:rPr>
                        <a:t> MODELO DE HOMBRE POBRE</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SESIÓN: </a:t>
                      </a:r>
                      <a:r>
                        <a:rPr lang="es-ES" sz="1000" b="1" dirty="0" smtClean="0">
                          <a:latin typeface="Comic Sans MS" pitchFamily="66" charset="0"/>
                          <a:ea typeface="Times New Roman"/>
                          <a:cs typeface="Calibri"/>
                        </a:rPr>
                        <a:t>4/4</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882433">
                <a:tc>
                  <a:txBody>
                    <a:bodyPr/>
                    <a:lstStyle/>
                    <a:p>
                      <a:pPr algn="ctr">
                        <a:lnSpc>
                          <a:spcPct val="115000"/>
                        </a:lnSpc>
                        <a:spcAft>
                          <a:spcPts val="0"/>
                        </a:spcAft>
                      </a:pPr>
                      <a:r>
                        <a:rPr lang="es-ES" sz="1000" b="1" dirty="0">
                          <a:latin typeface="Comic Sans MS" pitchFamily="66" charset="0"/>
                          <a:ea typeface="Times New Roman"/>
                          <a:cs typeface="Calibri"/>
                        </a:rPr>
                        <a:t>OBJETIVOS DE LA SESIÓN:</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gridSpan="2">
                  <a:txBody>
                    <a:bodyPr/>
                    <a:lstStyle/>
                    <a:p>
                      <a:pPr marL="342900" lvl="0" indent="-342900">
                        <a:lnSpc>
                          <a:spcPct val="115000"/>
                        </a:lnSpc>
                        <a:spcAft>
                          <a:spcPts val="0"/>
                        </a:spcAft>
                        <a:buFont typeface="Symbol"/>
                        <a:buChar char=""/>
                        <a:tabLst>
                          <a:tab pos="1143000" algn="l"/>
                        </a:tabLst>
                      </a:pPr>
                      <a:r>
                        <a:rPr lang="es-ES_tradnl" sz="1000" baseline="0" dirty="0" smtClean="0">
                          <a:latin typeface="Comic Sans MS" pitchFamily="66" charset="0"/>
                          <a:ea typeface="Times New Roman"/>
                          <a:cs typeface="Times New Roman"/>
                        </a:rPr>
                        <a:t>Conocer la realidad que nos rodea de pobreza y marginación </a:t>
                      </a:r>
                    </a:p>
                    <a:p>
                      <a:pPr marL="342900" lvl="0" indent="-342900">
                        <a:lnSpc>
                          <a:spcPct val="115000"/>
                        </a:lnSpc>
                        <a:spcAft>
                          <a:spcPts val="0"/>
                        </a:spcAft>
                        <a:buFont typeface="Symbol"/>
                        <a:buChar char=""/>
                        <a:tabLst>
                          <a:tab pos="1143000" algn="l"/>
                        </a:tabLst>
                      </a:pPr>
                      <a:r>
                        <a:rPr lang="es-ES_tradnl" sz="1000" baseline="0" dirty="0" smtClean="0">
                          <a:latin typeface="Comic Sans MS" pitchFamily="66" charset="0"/>
                          <a:ea typeface="Times New Roman"/>
                          <a:cs typeface="Times New Roman"/>
                        </a:rPr>
                        <a:t>Descubrir que hay diferentes tipos de pobreza y que la pobreza de espíritu es algo bueno</a:t>
                      </a:r>
                    </a:p>
                    <a:p>
                      <a:pPr marL="342900" lvl="0" indent="-342900">
                        <a:lnSpc>
                          <a:spcPct val="115000"/>
                        </a:lnSpc>
                        <a:spcAft>
                          <a:spcPts val="0"/>
                        </a:spcAft>
                        <a:buFont typeface="Symbol"/>
                        <a:buChar char=""/>
                        <a:tabLst>
                          <a:tab pos="1143000" algn="l"/>
                        </a:tabLst>
                      </a:pPr>
                      <a:r>
                        <a:rPr lang="es-ES_tradnl" sz="1000" baseline="0" dirty="0" smtClean="0">
                          <a:latin typeface="Comic Sans MS" pitchFamily="66" charset="0"/>
                          <a:ea typeface="Times New Roman"/>
                          <a:cs typeface="Times New Roman"/>
                        </a:rPr>
                        <a:t>Tener a Jesús como modelo de hombre pobre</a:t>
                      </a:r>
                    </a:p>
                    <a:p>
                      <a:pPr marL="342900" lvl="0" indent="-342900">
                        <a:lnSpc>
                          <a:spcPct val="115000"/>
                        </a:lnSpc>
                        <a:spcAft>
                          <a:spcPts val="0"/>
                        </a:spcAft>
                        <a:buFont typeface="Symbol"/>
                        <a:buChar char=""/>
                        <a:tabLst>
                          <a:tab pos="1143000" algn="l"/>
                        </a:tabLst>
                      </a:pPr>
                      <a:r>
                        <a:rPr lang="es-ES_tradnl" sz="1000" baseline="0" dirty="0" smtClean="0">
                          <a:latin typeface="Comic Sans MS" pitchFamily="66" charset="0"/>
                          <a:ea typeface="Times New Roman"/>
                          <a:cs typeface="Times New Roman"/>
                        </a:rPr>
                        <a:t>Llegar a comprometernos en dar parte de nuestra vida o nuestro ser a los demás y ser dóciles a la voluntad de Dios como Jesús fue.</a:t>
                      </a:r>
                      <a:endParaRPr lang="es-ES_tradnl" sz="1000" baseline="0" dirty="0" smtClean="0">
                        <a:latin typeface="Comic Sans MS" pitchFamily="66" charset="0"/>
                        <a:ea typeface="Times New Roman"/>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r>
              <a:tr h="280644">
                <a:tc gridSpan="3">
                  <a:txBody>
                    <a:bodyPr/>
                    <a:lstStyle/>
                    <a:p>
                      <a:pPr>
                        <a:lnSpc>
                          <a:spcPct val="115000"/>
                        </a:lnSpc>
                        <a:spcAft>
                          <a:spcPts val="0"/>
                        </a:spcAft>
                      </a:pPr>
                      <a:r>
                        <a:rPr lang="es-ES" sz="1000" b="1" dirty="0">
                          <a:latin typeface="Comic Sans MS" pitchFamily="66" charset="0"/>
                          <a:ea typeface="Times New Roman"/>
                          <a:cs typeface="Calibri"/>
                        </a:rPr>
                        <a:t>MATERIALES</a:t>
                      </a:r>
                      <a:r>
                        <a:rPr lang="es-ES" sz="1000" b="0" dirty="0" smtClean="0">
                          <a:latin typeface="Comic Sans MS" pitchFamily="66" charset="0"/>
                          <a:ea typeface="Times New Roman"/>
                          <a:cs typeface="Calibri"/>
                        </a:rPr>
                        <a:t>: </a:t>
                      </a:r>
                      <a:r>
                        <a:rPr lang="es-ES" sz="1000" b="0" dirty="0" smtClean="0">
                          <a:latin typeface="Comic Sans MS" pitchFamily="66" charset="0"/>
                          <a:ea typeface="Times New Roman"/>
                          <a:cs typeface="Calibri"/>
                        </a:rPr>
                        <a:t>Biblia, proyector, video, cuento</a:t>
                      </a:r>
                      <a:r>
                        <a:rPr lang="es-ES" sz="1000" b="0" baseline="0" dirty="0" smtClean="0">
                          <a:latin typeface="Comic Sans MS" pitchFamily="66" charset="0"/>
                          <a:ea typeface="Times New Roman"/>
                          <a:cs typeface="Calibri"/>
                        </a:rPr>
                        <a:t> de la migaja de pan, hucha dibujada, corazones recortados o post-</a:t>
                      </a:r>
                      <a:r>
                        <a:rPr lang="es-ES" sz="1000" b="0" baseline="0" dirty="0" err="1" smtClean="0">
                          <a:latin typeface="Comic Sans MS" pitchFamily="66" charset="0"/>
                          <a:ea typeface="Times New Roman"/>
                          <a:cs typeface="Calibri"/>
                        </a:rPr>
                        <a:t>it</a:t>
                      </a:r>
                      <a:r>
                        <a:rPr lang="es-ES" sz="1000" b="0" baseline="0" dirty="0" smtClean="0">
                          <a:latin typeface="Comic Sans MS" pitchFamily="66" charset="0"/>
                          <a:ea typeface="Times New Roman"/>
                          <a:cs typeface="Calibri"/>
                        </a:rPr>
                        <a:t>, </a:t>
                      </a:r>
                      <a:r>
                        <a:rPr lang="es-ES" sz="1000" b="0" baseline="0" dirty="0" err="1" smtClean="0">
                          <a:latin typeface="Comic Sans MS" pitchFamily="66" charset="0"/>
                          <a:ea typeface="Times New Roman"/>
                          <a:cs typeface="Calibri"/>
                        </a:rPr>
                        <a:t>bolis</a:t>
                      </a:r>
                      <a:endParaRPr lang="es-ES" sz="1000" b="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algn="ctr">
                        <a:lnSpc>
                          <a:spcPct val="115000"/>
                        </a:lnSpc>
                        <a:spcAft>
                          <a:spcPts val="0"/>
                        </a:spcAft>
                      </a:pPr>
                      <a:r>
                        <a:rPr lang="es-ES" sz="1000" b="1" dirty="0">
                          <a:latin typeface="Comic Sans MS" pitchFamily="66" charset="0"/>
                          <a:ea typeface="Times New Roman"/>
                          <a:cs typeface="Calibri"/>
                        </a:rPr>
                        <a:t>¿CÓMO LO VAMOS A REALIZAR?</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r h="4118017">
                <a:tc gridSpan="3">
                  <a:txBody>
                    <a:bodyPr/>
                    <a:lstStyle/>
                    <a:p>
                      <a:pPr marL="226695">
                        <a:lnSpc>
                          <a:spcPct val="115000"/>
                        </a:lnSpc>
                        <a:spcAft>
                          <a:spcPts val="0"/>
                        </a:spcAft>
                        <a:buFontTx/>
                        <a:buNone/>
                      </a:pPr>
                      <a:endParaRPr lang="es-ES" sz="1000" dirty="0">
                        <a:latin typeface="Comic Sans MS" pitchFamily="66" charset="0"/>
                        <a:ea typeface="Calibri"/>
                        <a:cs typeface="Times New Roman"/>
                      </a:endParaRPr>
                    </a:p>
                    <a:p>
                      <a:pPr marL="342900" lvl="0" indent="-342900">
                        <a:lnSpc>
                          <a:spcPct val="115000"/>
                        </a:lnSpc>
                        <a:spcAft>
                          <a:spcPts val="0"/>
                        </a:spcAft>
                        <a:buFont typeface="Arial" pitchFamily="34" charset="0"/>
                        <a:buNone/>
                        <a:tabLst>
                          <a:tab pos="683895" algn="l"/>
                        </a:tabLst>
                      </a:pPr>
                      <a:r>
                        <a:rPr lang="es-ES_tradnl" sz="1000" u="sng" baseline="0" dirty="0" smtClean="0">
                          <a:latin typeface="Comic Sans MS" pitchFamily="66" charset="0"/>
                          <a:ea typeface="Calibri"/>
                          <a:cs typeface="Calibri"/>
                        </a:rPr>
                        <a:t>Celebración</a:t>
                      </a:r>
                    </a:p>
                    <a:p>
                      <a:pPr marL="342900" lvl="0" indent="-342900">
                        <a:lnSpc>
                          <a:spcPct val="115000"/>
                        </a:lnSpc>
                        <a:spcAft>
                          <a:spcPts val="0"/>
                        </a:spcAft>
                        <a:buFont typeface="Arial" pitchFamily="34" charset="0"/>
                        <a:buChar char="•"/>
                        <a:tabLst>
                          <a:tab pos="683895" algn="l"/>
                        </a:tabLst>
                      </a:pPr>
                      <a:endParaRPr lang="es-ES_tradnl"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_tradnl" sz="1000" baseline="0" dirty="0" smtClean="0">
                          <a:latin typeface="Comic Sans MS" pitchFamily="66" charset="0"/>
                          <a:ea typeface="Calibri"/>
                          <a:cs typeface="Calibri"/>
                        </a:rPr>
                        <a:t>Ambientación</a:t>
                      </a:r>
                    </a:p>
                    <a:p>
                      <a:pPr marL="342900" lvl="0" indent="-342900">
                        <a:lnSpc>
                          <a:spcPct val="115000"/>
                        </a:lnSpc>
                        <a:spcAft>
                          <a:spcPts val="0"/>
                        </a:spcAft>
                        <a:buFont typeface="Arial" pitchFamily="34" charset="0"/>
                        <a:buNone/>
                        <a:tabLst>
                          <a:tab pos="683895" algn="l"/>
                        </a:tabLst>
                      </a:pPr>
                      <a:endParaRPr lang="es-ES_tradnl"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_tradnl" sz="1000" baseline="0" dirty="0" smtClean="0">
                          <a:latin typeface="Comic Sans MS" pitchFamily="66" charset="0"/>
                          <a:ea typeface="Calibri"/>
                          <a:cs typeface="Calibri"/>
                        </a:rPr>
                        <a:t>Lectura Rico epulón y Lázaro </a:t>
                      </a:r>
                      <a:r>
                        <a:rPr lang="es-ES_tradnl" sz="1000" baseline="0" dirty="0" err="1" smtClean="0">
                          <a:latin typeface="Comic Sans MS" pitchFamily="66" charset="0"/>
                          <a:ea typeface="Calibri"/>
                          <a:cs typeface="Calibri"/>
                        </a:rPr>
                        <a:t>Lc</a:t>
                      </a:r>
                      <a:r>
                        <a:rPr lang="es-ES_tradnl" sz="1000" baseline="0" dirty="0" smtClean="0">
                          <a:latin typeface="Comic Sans MS" pitchFamily="66" charset="0"/>
                          <a:ea typeface="Calibri"/>
                          <a:cs typeface="Calibri"/>
                        </a:rPr>
                        <a:t> 16, 19-31</a:t>
                      </a:r>
                    </a:p>
                    <a:p>
                      <a:pPr marL="342900" lvl="0" indent="-342900">
                        <a:lnSpc>
                          <a:spcPct val="115000"/>
                        </a:lnSpc>
                        <a:spcAft>
                          <a:spcPts val="0"/>
                        </a:spcAft>
                        <a:buFont typeface="Arial" pitchFamily="34" charset="0"/>
                        <a:buChar char="•"/>
                        <a:tabLst>
                          <a:tab pos="683895" algn="l"/>
                        </a:tabLst>
                      </a:pPr>
                      <a:endParaRPr lang="es-ES_tradnl"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_tradnl" sz="1000" baseline="0" dirty="0" smtClean="0">
                          <a:latin typeface="Comic Sans MS" pitchFamily="66" charset="0"/>
                          <a:ea typeface="Calibri"/>
                          <a:cs typeface="Calibri"/>
                        </a:rPr>
                        <a:t>Se puede proyectar la parábola en película en este enlace: </a:t>
                      </a:r>
                      <a:r>
                        <a:rPr lang="es-ES" sz="1000" dirty="0" smtClean="0">
                          <a:hlinkClick r:id="rId2"/>
                        </a:rPr>
                        <a:t>http://www.youtube.com/watch?v=XvXT9rSDiD0&amp;feature=fvwrel</a:t>
                      </a:r>
                      <a:endParaRPr lang="es-ES_tradnl" sz="1000" baseline="0" dirty="0" smtClean="0">
                        <a:latin typeface="Comic Sans MS" pitchFamily="66" charset="0"/>
                        <a:cs typeface="Calibri"/>
                      </a:endParaRPr>
                    </a:p>
                    <a:p>
                      <a:pPr marL="342900" lvl="0" indent="-342900">
                        <a:lnSpc>
                          <a:spcPct val="115000"/>
                        </a:lnSpc>
                        <a:spcAft>
                          <a:spcPts val="0"/>
                        </a:spcAft>
                        <a:buFont typeface="Arial" pitchFamily="34" charset="0"/>
                        <a:buChar char="•"/>
                        <a:tabLst>
                          <a:tab pos="683895" algn="l"/>
                        </a:tabLst>
                      </a:pPr>
                      <a:endParaRPr lang="es-ES_tradnl"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_tradnl" sz="1000" baseline="0" dirty="0" smtClean="0">
                          <a:latin typeface="Comic Sans MS" pitchFamily="66" charset="0"/>
                          <a:ea typeface="Calibri"/>
                          <a:cs typeface="Calibri"/>
                        </a:rPr>
                        <a:t>Cuento de la migaja de pan que se convierte en oro</a:t>
                      </a:r>
                    </a:p>
                    <a:p>
                      <a:pPr marL="342900" lvl="0" indent="-342900">
                        <a:lnSpc>
                          <a:spcPct val="115000"/>
                        </a:lnSpc>
                        <a:spcAft>
                          <a:spcPts val="0"/>
                        </a:spcAft>
                        <a:buFont typeface="Arial" pitchFamily="34" charset="0"/>
                        <a:buNone/>
                        <a:tabLst>
                          <a:tab pos="683895" algn="l"/>
                        </a:tabLst>
                      </a:pPr>
                      <a:endParaRPr lang="es-ES_tradnl"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_tradnl" sz="1000" baseline="0" dirty="0" smtClean="0">
                          <a:latin typeface="Comic Sans MS" pitchFamily="66" charset="0"/>
                          <a:ea typeface="Calibri"/>
                          <a:cs typeface="Calibri"/>
                        </a:rPr>
                        <a:t>Símbolo: en el altar habrá una hucha dibujada, en ella vamos a meter corazones de cartulina o post-</a:t>
                      </a:r>
                      <a:r>
                        <a:rPr lang="es-ES_tradnl" sz="1000" baseline="0" dirty="0" err="1" smtClean="0">
                          <a:latin typeface="Comic Sans MS" pitchFamily="66" charset="0"/>
                          <a:ea typeface="Calibri"/>
                          <a:cs typeface="Calibri"/>
                        </a:rPr>
                        <a:t>it</a:t>
                      </a:r>
                      <a:r>
                        <a:rPr lang="es-ES_tradnl" sz="1000" baseline="0" dirty="0" smtClean="0">
                          <a:latin typeface="Comic Sans MS" pitchFamily="66" charset="0"/>
                          <a:ea typeface="Calibri"/>
                          <a:cs typeface="Calibri"/>
                        </a:rPr>
                        <a:t> donde escribamos un compromiso de entrega y pobreza.</a:t>
                      </a:r>
                    </a:p>
                    <a:p>
                      <a:pPr marL="342900" lvl="0" indent="-342900">
                        <a:lnSpc>
                          <a:spcPct val="115000"/>
                        </a:lnSpc>
                        <a:spcAft>
                          <a:spcPts val="0"/>
                        </a:spcAft>
                        <a:buFont typeface="Arial" pitchFamily="34" charset="0"/>
                        <a:buNone/>
                        <a:tabLst>
                          <a:tab pos="683895" algn="l"/>
                        </a:tabLst>
                      </a:pPr>
                      <a:endParaRPr lang="es-ES_tradnl"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_tradnl" sz="1000" baseline="0" dirty="0" smtClean="0">
                          <a:latin typeface="Comic Sans MS" pitchFamily="66" charset="0"/>
                          <a:ea typeface="Calibri"/>
                          <a:cs typeface="Calibri"/>
                        </a:rPr>
                        <a:t>Salmo de la entrega de la vida o sobre la pobreza</a:t>
                      </a:r>
                    </a:p>
                    <a:p>
                      <a:pPr marL="342900" lvl="0" indent="-342900">
                        <a:lnSpc>
                          <a:spcPct val="115000"/>
                        </a:lnSpc>
                        <a:spcAft>
                          <a:spcPts val="0"/>
                        </a:spcAft>
                        <a:buFont typeface="Arial" pitchFamily="34" charset="0"/>
                        <a:buNone/>
                        <a:tabLst>
                          <a:tab pos="683895" algn="l"/>
                        </a:tabLst>
                      </a:pPr>
                      <a:endParaRPr lang="es-ES_tradnl"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_tradnl" sz="1000" baseline="0" dirty="0" smtClean="0">
                          <a:latin typeface="Comic Sans MS" pitchFamily="66" charset="0"/>
                          <a:ea typeface="Calibri"/>
                          <a:cs typeface="Calibri"/>
                        </a:rPr>
                        <a:t>Padrenuestro</a:t>
                      </a:r>
                    </a:p>
                    <a:p>
                      <a:pPr marL="342900" lvl="0" indent="-342900">
                        <a:lnSpc>
                          <a:spcPct val="115000"/>
                        </a:lnSpc>
                        <a:spcAft>
                          <a:spcPts val="0"/>
                        </a:spcAft>
                        <a:buFont typeface="Arial" pitchFamily="34" charset="0"/>
                        <a:buChar char="•"/>
                        <a:tabLst>
                          <a:tab pos="683895" algn="l"/>
                        </a:tabLst>
                      </a:pPr>
                      <a:endParaRPr lang="es-ES" sz="1000" dirty="0" smtClean="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r>
                        <a:rPr lang="es-ES" sz="1000" dirty="0" smtClean="0">
                          <a:latin typeface="Comic Sans MS" pitchFamily="66" charset="0"/>
                          <a:ea typeface="Calibri"/>
                          <a:cs typeface="Times New Roman"/>
                        </a:rPr>
                        <a:t>Oración final</a:t>
                      </a:r>
                      <a:r>
                        <a:rPr lang="es-ES" sz="1000" baseline="0" dirty="0" smtClean="0">
                          <a:latin typeface="Comic Sans MS" pitchFamily="66" charset="0"/>
                          <a:ea typeface="Calibri"/>
                          <a:cs typeface="Times New Roman"/>
                        </a:rPr>
                        <a:t> y canto a la virgen.</a:t>
                      </a:r>
                      <a:endParaRPr lang="es-ES" sz="1000" dirty="0" smtClean="0">
                        <a:latin typeface="Comic Sans MS" pitchFamily="66" charset="0"/>
                        <a:ea typeface="Calibri"/>
                        <a:cs typeface="Times New Roman"/>
                      </a:endParaRPr>
                    </a:p>
                    <a:p>
                      <a:pPr marL="342900" lvl="0" indent="-342900">
                        <a:lnSpc>
                          <a:spcPct val="115000"/>
                        </a:lnSpc>
                        <a:spcAft>
                          <a:spcPts val="0"/>
                        </a:spcAft>
                        <a:buFont typeface="Arial" pitchFamily="34" charset="0"/>
                        <a:buNone/>
                        <a:tabLst>
                          <a:tab pos="683895" algn="l"/>
                        </a:tabLst>
                      </a:pPr>
                      <a:endParaRPr lang="es-ES" sz="1000" baseline="0" dirty="0" smtClean="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r>
                        <a:rPr lang="es-ES" sz="1000" u="sng" baseline="0" dirty="0" smtClean="0">
                          <a:latin typeface="Comic Sans MS" pitchFamily="66" charset="0"/>
                          <a:ea typeface="Calibri"/>
                          <a:cs typeface="Times New Roman"/>
                        </a:rPr>
                        <a:t>Evaluación</a:t>
                      </a:r>
                      <a:endParaRPr lang="es-ES" sz="1000" u="sng" dirty="0" smtClean="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endParaRPr lang="es-ES" sz="1000" dirty="0" smtClean="0">
                        <a:latin typeface="Comic Sans MS" pitchFamily="66" charset="0"/>
                        <a:ea typeface="Calibri"/>
                        <a:cs typeface="Times New Roman"/>
                      </a:endParaRPr>
                    </a:p>
                    <a:p>
                      <a:pPr marL="342900" lvl="0" indent="-342900">
                        <a:lnSpc>
                          <a:spcPct val="115000"/>
                        </a:lnSpc>
                        <a:spcAft>
                          <a:spcPts val="0"/>
                        </a:spcAft>
                        <a:buFont typeface="Arial" pitchFamily="34" charset="0"/>
                        <a:buNone/>
                        <a:tabLst>
                          <a:tab pos="683895" algn="l"/>
                        </a:tabLst>
                      </a:pPr>
                      <a:endParaRPr lang="es-ES" sz="1000" baseline="0" dirty="0" smtClean="0">
                        <a:latin typeface="Comic Sans MS" pitchFamily="66" charset="0"/>
                        <a:ea typeface="Calibri"/>
                        <a:cs typeface="Times New Roman"/>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95536" y="260648"/>
          <a:ext cx="8424937" cy="6206249"/>
        </p:xfrm>
        <a:graphic>
          <a:graphicData uri="http://schemas.openxmlformats.org/drawingml/2006/table">
            <a:tbl>
              <a:tblPr/>
              <a:tblGrid>
                <a:gridCol w="2236709"/>
                <a:gridCol w="4622531"/>
                <a:gridCol w="1565697"/>
              </a:tblGrid>
              <a:tr h="249577">
                <a:tc gridSpan="2">
                  <a:txBody>
                    <a:bodyPr/>
                    <a:lstStyle/>
                    <a:p>
                      <a:pPr algn="ctr">
                        <a:lnSpc>
                          <a:spcPct val="115000"/>
                        </a:lnSpc>
                        <a:spcAft>
                          <a:spcPts val="0"/>
                        </a:spcAft>
                      </a:pPr>
                      <a:r>
                        <a:rPr lang="es-ES" sz="1000" b="1" dirty="0">
                          <a:latin typeface="Comic Sans MS" pitchFamily="66" charset="0"/>
                          <a:ea typeface="Times New Roman"/>
                          <a:cs typeface="Calibri"/>
                        </a:rPr>
                        <a:t>GRUPO:  </a:t>
                      </a:r>
                      <a:r>
                        <a:rPr lang="es-ES" sz="1000" b="1" dirty="0" smtClean="0">
                          <a:latin typeface="Comic Sans MS" pitchFamily="66" charset="0"/>
                          <a:ea typeface="Times New Roman"/>
                          <a:cs typeface="Calibri"/>
                        </a:rPr>
                        <a:t>3</a:t>
                      </a:r>
                      <a:r>
                        <a:rPr lang="es-ES" sz="1000" b="1" baseline="0" dirty="0" smtClean="0">
                          <a:latin typeface="Comic Sans MS" pitchFamily="66" charset="0"/>
                          <a:ea typeface="Times New Roman"/>
                          <a:cs typeface="Calibri"/>
                        </a:rPr>
                        <a:t>º </a:t>
                      </a:r>
                      <a:r>
                        <a:rPr lang="es-ES" sz="1000" b="1" baseline="0" dirty="0" smtClean="0">
                          <a:latin typeface="Comic Sans MS" pitchFamily="66" charset="0"/>
                          <a:ea typeface="Times New Roman"/>
                          <a:cs typeface="Calibri"/>
                        </a:rPr>
                        <a:t>ESO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FECHA:</a:t>
                      </a:r>
                      <a:r>
                        <a:rPr lang="es-ES" sz="1000" b="1" baseline="0" dirty="0" smtClean="0">
                          <a:latin typeface="Comic Sans MS" pitchFamily="66" charset="0"/>
                          <a:ea typeface="Times New Roman"/>
                          <a:cs typeface="Calibri"/>
                        </a:rPr>
                        <a:t> </a:t>
                      </a:r>
                      <a:r>
                        <a:rPr lang="es-ES" sz="1000" b="1" baseline="0" dirty="0" smtClean="0">
                          <a:latin typeface="Comic Sans MS" pitchFamily="66" charset="0"/>
                          <a:ea typeface="Times New Roman"/>
                          <a:cs typeface="Calibri"/>
                        </a:rPr>
                        <a:t>ENERO</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92191">
                <a:tc gridSpan="2">
                  <a:txBody>
                    <a:bodyPr/>
                    <a:lstStyle/>
                    <a:p>
                      <a:pPr algn="ctr">
                        <a:lnSpc>
                          <a:spcPct val="115000"/>
                        </a:lnSpc>
                        <a:spcAft>
                          <a:spcPts val="0"/>
                        </a:spcAft>
                      </a:pPr>
                      <a:r>
                        <a:rPr lang="es-ES" sz="1000" b="1" dirty="0">
                          <a:latin typeface="Comic Sans MS" pitchFamily="66" charset="0"/>
                          <a:ea typeface="Times New Roman"/>
                          <a:cs typeface="Calibri"/>
                        </a:rPr>
                        <a:t>TEMA: </a:t>
                      </a:r>
                      <a:r>
                        <a:rPr lang="es-ES" sz="1000" b="1" dirty="0" smtClean="0">
                          <a:latin typeface="Comic Sans MS" pitchFamily="66" charset="0"/>
                          <a:ea typeface="Times New Roman"/>
                          <a:cs typeface="Calibri"/>
                        </a:rPr>
                        <a:t>JESÚS</a:t>
                      </a:r>
                      <a:r>
                        <a:rPr lang="es-ES" sz="1000" b="1" baseline="0" dirty="0" smtClean="0">
                          <a:latin typeface="Comic Sans MS" pitchFamily="66" charset="0"/>
                          <a:ea typeface="Times New Roman"/>
                          <a:cs typeface="Calibri"/>
                        </a:rPr>
                        <a:t> MODELO DE HOMBRE QUE PERDONA</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a:txBody>
                    <a:bodyPr/>
                    <a:lstStyle/>
                    <a:p>
                      <a:pPr algn="ctr">
                        <a:lnSpc>
                          <a:spcPct val="115000"/>
                        </a:lnSpc>
                        <a:spcAft>
                          <a:spcPts val="0"/>
                        </a:spcAft>
                      </a:pPr>
                      <a:r>
                        <a:rPr lang="es-ES" sz="1000" b="1" dirty="0" smtClean="0">
                          <a:latin typeface="Comic Sans MS" pitchFamily="66" charset="0"/>
                          <a:ea typeface="Times New Roman"/>
                          <a:cs typeface="Calibri"/>
                        </a:rPr>
                        <a:t>SESIÓN: 1/4</a:t>
                      </a:r>
                      <a:endParaRPr lang="es-ES" sz="1000" b="1"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882433">
                <a:tc>
                  <a:txBody>
                    <a:bodyPr/>
                    <a:lstStyle/>
                    <a:p>
                      <a:pPr algn="ctr">
                        <a:lnSpc>
                          <a:spcPct val="115000"/>
                        </a:lnSpc>
                        <a:spcAft>
                          <a:spcPts val="0"/>
                        </a:spcAft>
                      </a:pPr>
                      <a:r>
                        <a:rPr lang="es-ES" sz="1000" b="1" dirty="0">
                          <a:latin typeface="Comic Sans MS" pitchFamily="66" charset="0"/>
                          <a:ea typeface="Times New Roman"/>
                          <a:cs typeface="Calibri"/>
                        </a:rPr>
                        <a:t>OBJETIVOS DE LA SESIÓN:</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gridSpan="2">
                  <a:txBody>
                    <a:bodyPr/>
                    <a:lstStyle/>
                    <a:p>
                      <a:pPr marL="342900" lvl="0" indent="-342900">
                        <a:lnSpc>
                          <a:spcPct val="115000"/>
                        </a:lnSpc>
                        <a:spcAft>
                          <a:spcPts val="0"/>
                        </a:spcAft>
                        <a:buFont typeface="Symbol"/>
                        <a:buChar char=""/>
                        <a:tabLst>
                          <a:tab pos="1143000" algn="l"/>
                        </a:tabLst>
                      </a:pPr>
                      <a:r>
                        <a:rPr lang="es-ES_tradnl" sz="1000" baseline="0" dirty="0" smtClean="0">
                          <a:latin typeface="Comic Sans MS" pitchFamily="66" charset="0"/>
                          <a:ea typeface="Times New Roman"/>
                          <a:cs typeface="Times New Roman"/>
                        </a:rPr>
                        <a:t>Reconocer que no siempre hacemos el bien que deberíamos y que en muchas ocasiones nos equivocamos y esperamos el perdón.</a:t>
                      </a:r>
                    </a:p>
                    <a:p>
                      <a:pPr marL="342900" lvl="0" indent="-342900">
                        <a:lnSpc>
                          <a:spcPct val="115000"/>
                        </a:lnSpc>
                        <a:spcAft>
                          <a:spcPts val="0"/>
                        </a:spcAft>
                        <a:buFont typeface="Symbol"/>
                        <a:buChar char=""/>
                        <a:tabLst>
                          <a:tab pos="1143000" algn="l"/>
                        </a:tabLst>
                      </a:pPr>
                      <a:r>
                        <a:rPr lang="es-ES_tradnl" sz="1000" baseline="0" dirty="0" smtClean="0">
                          <a:latin typeface="Comic Sans MS" pitchFamily="66" charset="0"/>
                          <a:ea typeface="Times New Roman"/>
                          <a:cs typeface="Times New Roman"/>
                        </a:rPr>
                        <a:t>Ver a Jesús como modelo a imitar de hombre que perdona</a:t>
                      </a:r>
                    </a:p>
                    <a:p>
                      <a:pPr marL="342900" lvl="0" indent="-342900">
                        <a:lnSpc>
                          <a:spcPct val="115000"/>
                        </a:lnSpc>
                        <a:spcAft>
                          <a:spcPts val="0"/>
                        </a:spcAft>
                        <a:buFont typeface="Symbol"/>
                        <a:buChar char=""/>
                        <a:tabLst>
                          <a:tab pos="1143000" algn="l"/>
                        </a:tabLst>
                      </a:pPr>
                      <a:r>
                        <a:rPr lang="es-ES_tradnl" sz="1000" baseline="0" dirty="0" smtClean="0">
                          <a:latin typeface="Comic Sans MS" pitchFamily="66" charset="0"/>
                          <a:ea typeface="Times New Roman"/>
                          <a:cs typeface="Times New Roman"/>
                        </a:rPr>
                        <a:t>Llegar a perdonar a personas que nos han fallado o que nos han hecho un mal</a:t>
                      </a: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r>
              <a:tr h="280644">
                <a:tc gridSpan="3">
                  <a:txBody>
                    <a:bodyPr/>
                    <a:lstStyle/>
                    <a:p>
                      <a:pPr>
                        <a:lnSpc>
                          <a:spcPct val="115000"/>
                        </a:lnSpc>
                        <a:spcAft>
                          <a:spcPts val="0"/>
                        </a:spcAft>
                      </a:pPr>
                      <a:r>
                        <a:rPr lang="es-ES" sz="1000" b="1" dirty="0">
                          <a:latin typeface="Comic Sans MS" pitchFamily="66" charset="0"/>
                          <a:ea typeface="Times New Roman"/>
                          <a:cs typeface="Calibri"/>
                        </a:rPr>
                        <a:t>MATERIALES</a:t>
                      </a:r>
                      <a:r>
                        <a:rPr lang="es-ES" sz="1000" b="0" dirty="0" smtClean="0">
                          <a:latin typeface="Comic Sans MS" pitchFamily="66" charset="0"/>
                          <a:ea typeface="Times New Roman"/>
                          <a:cs typeface="Calibri"/>
                        </a:rPr>
                        <a:t>: </a:t>
                      </a:r>
                      <a:r>
                        <a:rPr lang="es-ES" sz="1000" b="0" dirty="0" smtClean="0">
                          <a:latin typeface="Comic Sans MS" pitchFamily="66" charset="0"/>
                          <a:ea typeface="Times New Roman"/>
                          <a:cs typeface="Calibri"/>
                        </a:rPr>
                        <a:t>Biblia,</a:t>
                      </a:r>
                      <a:r>
                        <a:rPr lang="es-ES" sz="1000" b="0" baseline="0" dirty="0" smtClean="0">
                          <a:latin typeface="Comic Sans MS" pitchFamily="66" charset="0"/>
                          <a:ea typeface="Times New Roman"/>
                          <a:cs typeface="Calibri"/>
                        </a:rPr>
                        <a:t> folios y rotuladores o colores</a:t>
                      </a:r>
                      <a:endParaRPr lang="es-ES" sz="1000" b="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pPr>
                        <a:lnSpc>
                          <a:spcPct val="115000"/>
                        </a:lnSpc>
                        <a:spcAft>
                          <a:spcPts val="0"/>
                        </a:spcAft>
                      </a:pPr>
                      <a:endParaRPr lang="es-ES" sz="1000" dirty="0">
                        <a:latin typeface="Comic Sans MS" pitchFamily="66" charset="0"/>
                        <a:ea typeface="Times New Roman"/>
                        <a:cs typeface="Calibri"/>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ES"/>
                    </a:p>
                  </a:txBody>
                  <a:tcPr/>
                </a:tc>
              </a:tr>
              <a:tr h="283387">
                <a:tc gridSpan="3">
                  <a:txBody>
                    <a:bodyPr/>
                    <a:lstStyle/>
                    <a:p>
                      <a:pPr algn="ctr">
                        <a:lnSpc>
                          <a:spcPct val="115000"/>
                        </a:lnSpc>
                        <a:spcAft>
                          <a:spcPts val="0"/>
                        </a:spcAft>
                      </a:pPr>
                      <a:r>
                        <a:rPr lang="es-ES" sz="1000" b="1" dirty="0">
                          <a:latin typeface="Comic Sans MS" pitchFamily="66" charset="0"/>
                          <a:ea typeface="Times New Roman"/>
                          <a:cs typeface="Calibri"/>
                        </a:rPr>
                        <a:t>¿CÓMO LO VAMOS A REALIZAR?</a:t>
                      </a:r>
                      <a:endParaRPr lang="es-ES" sz="1000" dirty="0">
                        <a:latin typeface="Comic Sans MS" pitchFamily="66" charset="0"/>
                        <a:ea typeface="Calibri"/>
                        <a:cs typeface="Times New Roman"/>
                      </a:endParaRPr>
                    </a:p>
                  </a:txBody>
                  <a:tcPr marL="23423" marR="234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r h="4118017">
                <a:tc gridSpan="3">
                  <a:txBody>
                    <a:bodyPr/>
                    <a:lstStyle/>
                    <a:p>
                      <a:pPr marL="226695">
                        <a:lnSpc>
                          <a:spcPct val="115000"/>
                        </a:lnSpc>
                        <a:spcAft>
                          <a:spcPts val="0"/>
                        </a:spcAft>
                        <a:buFontTx/>
                        <a:buNone/>
                      </a:pPr>
                      <a:endParaRPr lang="es-ES" sz="1000" dirty="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r>
                        <a:rPr lang="es-ES" sz="1000" baseline="0" dirty="0" smtClean="0">
                          <a:latin typeface="Comic Sans MS" pitchFamily="66" charset="0"/>
                          <a:ea typeface="Calibri"/>
                          <a:cs typeface="Calibri"/>
                        </a:rPr>
                        <a:t>Dinámica. Haremos una espiral y desde el centro se irán colocando las personas que más importancia tienen para ti: familia, amigos, </a:t>
                      </a:r>
                      <a:r>
                        <a:rPr lang="es-ES" sz="1000" baseline="0" dirty="0" err="1" smtClean="0">
                          <a:latin typeface="Comic Sans MS" pitchFamily="66" charset="0"/>
                          <a:ea typeface="Calibri"/>
                          <a:cs typeface="Calibri"/>
                        </a:rPr>
                        <a:t>etc</a:t>
                      </a:r>
                      <a:r>
                        <a:rPr lang="es-ES" sz="1000" baseline="0" dirty="0" smtClean="0">
                          <a:latin typeface="Comic Sans MS" pitchFamily="66" charset="0"/>
                          <a:ea typeface="Calibri"/>
                          <a:cs typeface="Calibri"/>
                        </a:rPr>
                        <a:t> hasta llegar a personas con las que tenemos relación pero quizás no hay un vínculo de amor como los vecinos o compañeros de otras clases, etc.</a:t>
                      </a:r>
                    </a:p>
                    <a:p>
                      <a:pPr marL="342900" lvl="0" indent="-342900">
                        <a:lnSpc>
                          <a:spcPct val="115000"/>
                        </a:lnSpc>
                        <a:spcAft>
                          <a:spcPts val="0"/>
                        </a:spcAft>
                        <a:buFont typeface="Arial" pitchFamily="34" charset="0"/>
                        <a:buNone/>
                        <a:tabLst>
                          <a:tab pos="683895" algn="l"/>
                        </a:tabLst>
                      </a:pPr>
                      <a:endParaRPr lang="es-ES"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 sz="1000" baseline="0" dirty="0" smtClean="0">
                          <a:latin typeface="Comic Sans MS" pitchFamily="66" charset="0"/>
                          <a:ea typeface="Calibri"/>
                          <a:cs typeface="Calibri"/>
                        </a:rPr>
                        <a:t>Con el color verde escribiremos buenos gestos que le hemos hecho a estas personas en las dos últimas semanas. Con el rotulador rojo se ponen los malos gestos. ¿Qué encontramos más rojos o verdes? ¿debemos plantearnos pedir perdón a alguien?</a:t>
                      </a:r>
                    </a:p>
                    <a:p>
                      <a:pPr marL="342900" lvl="0" indent="-342900">
                        <a:lnSpc>
                          <a:spcPct val="115000"/>
                        </a:lnSpc>
                        <a:spcAft>
                          <a:spcPts val="0"/>
                        </a:spcAft>
                        <a:buFont typeface="Arial" pitchFamily="34" charset="0"/>
                        <a:buChar char="•"/>
                        <a:tabLst>
                          <a:tab pos="683895" algn="l"/>
                        </a:tabLst>
                      </a:pPr>
                      <a:endParaRPr lang="es-ES"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 sz="1000" baseline="0" dirty="0" smtClean="0">
                          <a:latin typeface="Comic Sans MS" pitchFamily="66" charset="0"/>
                          <a:ea typeface="Calibri"/>
                          <a:cs typeface="Calibri"/>
                        </a:rPr>
                        <a:t>Lectura bíblica: Amad a vuestros enemigos. </a:t>
                      </a:r>
                      <a:r>
                        <a:rPr lang="es-ES" sz="1000" baseline="0" dirty="0" err="1" smtClean="0">
                          <a:latin typeface="Comic Sans MS" pitchFamily="66" charset="0"/>
                          <a:ea typeface="Calibri"/>
                          <a:cs typeface="Calibri"/>
                        </a:rPr>
                        <a:t>Lc</a:t>
                      </a:r>
                      <a:r>
                        <a:rPr lang="es-ES" sz="1000" baseline="0" dirty="0" smtClean="0">
                          <a:latin typeface="Comic Sans MS" pitchFamily="66" charset="0"/>
                          <a:ea typeface="Calibri"/>
                          <a:cs typeface="Calibri"/>
                        </a:rPr>
                        <a:t> 6, 27-38</a:t>
                      </a:r>
                    </a:p>
                    <a:p>
                      <a:pPr marL="342900" lvl="0" indent="-342900">
                        <a:lnSpc>
                          <a:spcPct val="115000"/>
                        </a:lnSpc>
                        <a:spcAft>
                          <a:spcPts val="0"/>
                        </a:spcAft>
                        <a:buFont typeface="Arial" pitchFamily="34" charset="0"/>
                        <a:buChar char="•"/>
                        <a:tabLst>
                          <a:tab pos="683895" algn="l"/>
                        </a:tabLst>
                      </a:pPr>
                      <a:endParaRPr lang="es-ES"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 sz="1000" baseline="0" dirty="0" smtClean="0">
                          <a:latin typeface="Comic Sans MS" pitchFamily="66" charset="0"/>
                          <a:ea typeface="Calibri"/>
                          <a:cs typeface="Calibri"/>
                        </a:rPr>
                        <a:t>Compromiso</a:t>
                      </a:r>
                    </a:p>
                    <a:p>
                      <a:pPr marL="342900" lvl="0" indent="-342900">
                        <a:lnSpc>
                          <a:spcPct val="115000"/>
                        </a:lnSpc>
                        <a:spcAft>
                          <a:spcPts val="0"/>
                        </a:spcAft>
                        <a:buFont typeface="Arial" pitchFamily="34" charset="0"/>
                        <a:buChar char="•"/>
                        <a:tabLst>
                          <a:tab pos="683895" algn="l"/>
                        </a:tabLst>
                      </a:pPr>
                      <a:endParaRPr lang="es-ES" sz="1000" baseline="0" dirty="0" smtClean="0">
                        <a:latin typeface="Comic Sans MS" pitchFamily="66" charset="0"/>
                        <a:ea typeface="Calibri"/>
                        <a:cs typeface="Calibri"/>
                      </a:endParaRPr>
                    </a:p>
                    <a:p>
                      <a:pPr marL="342900" lvl="0" indent="-342900">
                        <a:lnSpc>
                          <a:spcPct val="115000"/>
                        </a:lnSpc>
                        <a:spcAft>
                          <a:spcPts val="0"/>
                        </a:spcAft>
                        <a:buFont typeface="Arial" pitchFamily="34" charset="0"/>
                        <a:buChar char="•"/>
                        <a:tabLst>
                          <a:tab pos="683895" algn="l"/>
                        </a:tabLst>
                      </a:pPr>
                      <a:r>
                        <a:rPr lang="es-ES" sz="1000" baseline="0" dirty="0" smtClean="0">
                          <a:latin typeface="Comic Sans MS" pitchFamily="66" charset="0"/>
                          <a:ea typeface="Calibri"/>
                          <a:cs typeface="Calibri"/>
                        </a:rPr>
                        <a:t>Oración final</a:t>
                      </a:r>
                      <a:endParaRPr lang="es-ES" sz="1000" dirty="0" smtClean="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endParaRPr lang="es-ES" sz="1000" baseline="0" dirty="0" smtClean="0">
                        <a:latin typeface="Comic Sans MS" pitchFamily="66" charset="0"/>
                        <a:ea typeface="Calibri"/>
                        <a:cs typeface="Times New Roman"/>
                      </a:endParaRPr>
                    </a:p>
                    <a:p>
                      <a:pPr marL="342900" lvl="0" indent="-342900">
                        <a:lnSpc>
                          <a:spcPct val="115000"/>
                        </a:lnSpc>
                        <a:spcAft>
                          <a:spcPts val="0"/>
                        </a:spcAft>
                        <a:buFont typeface="Arial" pitchFamily="34" charset="0"/>
                        <a:buChar char="•"/>
                        <a:tabLst>
                          <a:tab pos="683895" algn="l"/>
                        </a:tabLst>
                      </a:pPr>
                      <a:r>
                        <a:rPr lang="es-ES" sz="1000" u="sng" baseline="0" dirty="0" smtClean="0">
                          <a:latin typeface="Comic Sans MS" pitchFamily="66" charset="0"/>
                          <a:ea typeface="Calibri"/>
                          <a:cs typeface="Times New Roman"/>
                        </a:rPr>
                        <a:t>Evaluación</a:t>
                      </a:r>
                      <a:endParaRPr lang="es-ES" sz="1000" u="sng" dirty="0" smtClean="0">
                        <a:latin typeface="Comic Sans MS" pitchFamily="66" charset="0"/>
                        <a:ea typeface="Calibri"/>
                        <a:cs typeface="Times New Roman"/>
                      </a:endParaRPr>
                    </a:p>
                  </a:txBody>
                  <a:tcPr marL="23423" marR="234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s-ES"/>
                    </a:p>
                  </a:txBody>
                  <a:tcPr/>
                </a:tc>
                <a:tc hMerge="1">
                  <a:txBody>
                    <a:bodyPr/>
                    <a:lstStyle/>
                    <a:p>
                      <a:endParaRPr lang="es-ES"/>
                    </a:p>
                  </a:txBody>
                  <a:tcPr/>
                </a:tc>
              </a:tr>
            </a:tbl>
          </a:graphicData>
        </a:graphic>
      </p:graphicFrame>
      <p:sp>
        <p:nvSpPr>
          <p:cNvPr id="3" name="2 Forma libre"/>
          <p:cNvSpPr/>
          <p:nvPr/>
        </p:nvSpPr>
        <p:spPr>
          <a:xfrm>
            <a:off x="4495800" y="3819525"/>
            <a:ext cx="2884512" cy="2201763"/>
          </a:xfrm>
          <a:custGeom>
            <a:avLst/>
            <a:gdLst>
              <a:gd name="connsiteX0" fmla="*/ 57150 w 1782423"/>
              <a:gd name="connsiteY0" fmla="*/ 161925 h 1362075"/>
              <a:gd name="connsiteX1" fmla="*/ 9525 w 1782423"/>
              <a:gd name="connsiteY1" fmla="*/ 238125 h 1362075"/>
              <a:gd name="connsiteX2" fmla="*/ 0 w 1782423"/>
              <a:gd name="connsiteY2" fmla="*/ 276225 h 1362075"/>
              <a:gd name="connsiteX3" fmla="*/ 9525 w 1782423"/>
              <a:gd name="connsiteY3" fmla="*/ 590550 h 1362075"/>
              <a:gd name="connsiteX4" fmla="*/ 28575 w 1782423"/>
              <a:gd name="connsiteY4" fmla="*/ 647700 h 1362075"/>
              <a:gd name="connsiteX5" fmla="*/ 57150 w 1782423"/>
              <a:gd name="connsiteY5" fmla="*/ 723900 h 1362075"/>
              <a:gd name="connsiteX6" fmla="*/ 85725 w 1782423"/>
              <a:gd name="connsiteY6" fmla="*/ 800100 h 1362075"/>
              <a:gd name="connsiteX7" fmla="*/ 114300 w 1782423"/>
              <a:gd name="connsiteY7" fmla="*/ 876300 h 1362075"/>
              <a:gd name="connsiteX8" fmla="*/ 171450 w 1782423"/>
              <a:gd name="connsiteY8" fmla="*/ 962025 h 1362075"/>
              <a:gd name="connsiteX9" fmla="*/ 276225 w 1782423"/>
              <a:gd name="connsiteY9" fmla="*/ 1057275 h 1362075"/>
              <a:gd name="connsiteX10" fmla="*/ 304800 w 1782423"/>
              <a:gd name="connsiteY10" fmla="*/ 1085850 h 1362075"/>
              <a:gd name="connsiteX11" fmla="*/ 361950 w 1782423"/>
              <a:gd name="connsiteY11" fmla="*/ 1123950 h 1362075"/>
              <a:gd name="connsiteX12" fmla="*/ 390525 w 1782423"/>
              <a:gd name="connsiteY12" fmla="*/ 1143000 h 1362075"/>
              <a:gd name="connsiteX13" fmla="*/ 457200 w 1782423"/>
              <a:gd name="connsiteY13" fmla="*/ 1181100 h 1362075"/>
              <a:gd name="connsiteX14" fmla="*/ 495300 w 1782423"/>
              <a:gd name="connsiteY14" fmla="*/ 1190625 h 1362075"/>
              <a:gd name="connsiteX15" fmla="*/ 581025 w 1782423"/>
              <a:gd name="connsiteY15" fmla="*/ 1228725 h 1362075"/>
              <a:gd name="connsiteX16" fmla="*/ 685800 w 1782423"/>
              <a:gd name="connsiteY16" fmla="*/ 1266825 h 1362075"/>
              <a:gd name="connsiteX17" fmla="*/ 723900 w 1782423"/>
              <a:gd name="connsiteY17" fmla="*/ 1285875 h 1362075"/>
              <a:gd name="connsiteX18" fmla="*/ 762000 w 1782423"/>
              <a:gd name="connsiteY18" fmla="*/ 1295400 h 1362075"/>
              <a:gd name="connsiteX19" fmla="*/ 876300 w 1782423"/>
              <a:gd name="connsiteY19" fmla="*/ 1323975 h 1362075"/>
              <a:gd name="connsiteX20" fmla="*/ 981075 w 1782423"/>
              <a:gd name="connsiteY20" fmla="*/ 1333500 h 1362075"/>
              <a:gd name="connsiteX21" fmla="*/ 1019175 w 1782423"/>
              <a:gd name="connsiteY21" fmla="*/ 1343025 h 1362075"/>
              <a:gd name="connsiteX22" fmla="*/ 1076325 w 1782423"/>
              <a:gd name="connsiteY22" fmla="*/ 1362075 h 1362075"/>
              <a:gd name="connsiteX23" fmla="*/ 1352550 w 1782423"/>
              <a:gd name="connsiteY23" fmla="*/ 1352550 h 1362075"/>
              <a:gd name="connsiteX24" fmla="*/ 1409700 w 1782423"/>
              <a:gd name="connsiteY24" fmla="*/ 1323975 h 1362075"/>
              <a:gd name="connsiteX25" fmla="*/ 1438275 w 1782423"/>
              <a:gd name="connsiteY25" fmla="*/ 1314450 h 1362075"/>
              <a:gd name="connsiteX26" fmla="*/ 1485900 w 1782423"/>
              <a:gd name="connsiteY26" fmla="*/ 1285875 h 1362075"/>
              <a:gd name="connsiteX27" fmla="*/ 1524000 w 1782423"/>
              <a:gd name="connsiteY27" fmla="*/ 1266825 h 1362075"/>
              <a:gd name="connsiteX28" fmla="*/ 1666875 w 1782423"/>
              <a:gd name="connsiteY28" fmla="*/ 1104900 h 1362075"/>
              <a:gd name="connsiteX29" fmla="*/ 1695450 w 1782423"/>
              <a:gd name="connsiteY29" fmla="*/ 1066800 h 1362075"/>
              <a:gd name="connsiteX30" fmla="*/ 1714500 w 1782423"/>
              <a:gd name="connsiteY30" fmla="*/ 1028700 h 1362075"/>
              <a:gd name="connsiteX31" fmla="*/ 1724025 w 1782423"/>
              <a:gd name="connsiteY31" fmla="*/ 1000125 h 1362075"/>
              <a:gd name="connsiteX32" fmla="*/ 1752600 w 1782423"/>
              <a:gd name="connsiteY32" fmla="*/ 952500 h 1362075"/>
              <a:gd name="connsiteX33" fmla="*/ 1762125 w 1782423"/>
              <a:gd name="connsiteY33" fmla="*/ 895350 h 1362075"/>
              <a:gd name="connsiteX34" fmla="*/ 1781175 w 1782423"/>
              <a:gd name="connsiteY34" fmla="*/ 838200 h 1362075"/>
              <a:gd name="connsiteX35" fmla="*/ 1771650 w 1782423"/>
              <a:gd name="connsiteY35" fmla="*/ 352425 h 1362075"/>
              <a:gd name="connsiteX36" fmla="*/ 1743075 w 1782423"/>
              <a:gd name="connsiteY36" fmla="*/ 266700 h 1362075"/>
              <a:gd name="connsiteX37" fmla="*/ 1676400 w 1782423"/>
              <a:gd name="connsiteY37" fmla="*/ 180975 h 1362075"/>
              <a:gd name="connsiteX38" fmla="*/ 1647825 w 1782423"/>
              <a:gd name="connsiteY38" fmla="*/ 161925 h 1362075"/>
              <a:gd name="connsiteX39" fmla="*/ 1628775 w 1782423"/>
              <a:gd name="connsiteY39" fmla="*/ 133350 h 1362075"/>
              <a:gd name="connsiteX40" fmla="*/ 1543050 w 1782423"/>
              <a:gd name="connsiteY40" fmla="*/ 85725 h 1362075"/>
              <a:gd name="connsiteX41" fmla="*/ 1514475 w 1782423"/>
              <a:gd name="connsiteY41" fmla="*/ 66675 h 1362075"/>
              <a:gd name="connsiteX42" fmla="*/ 1485900 w 1782423"/>
              <a:gd name="connsiteY42" fmla="*/ 57150 h 1362075"/>
              <a:gd name="connsiteX43" fmla="*/ 1457325 w 1782423"/>
              <a:gd name="connsiteY43" fmla="*/ 38100 h 1362075"/>
              <a:gd name="connsiteX44" fmla="*/ 1371600 w 1782423"/>
              <a:gd name="connsiteY44" fmla="*/ 19050 h 1362075"/>
              <a:gd name="connsiteX45" fmla="*/ 1333500 w 1782423"/>
              <a:gd name="connsiteY45" fmla="*/ 0 h 1362075"/>
              <a:gd name="connsiteX46" fmla="*/ 742950 w 1782423"/>
              <a:gd name="connsiteY46" fmla="*/ 9525 h 1362075"/>
              <a:gd name="connsiteX47" fmla="*/ 714375 w 1782423"/>
              <a:gd name="connsiteY47" fmla="*/ 19050 h 1362075"/>
              <a:gd name="connsiteX48" fmla="*/ 657225 w 1782423"/>
              <a:gd name="connsiteY48" fmla="*/ 47625 h 1362075"/>
              <a:gd name="connsiteX49" fmla="*/ 628650 w 1782423"/>
              <a:gd name="connsiteY49" fmla="*/ 57150 h 1362075"/>
              <a:gd name="connsiteX50" fmla="*/ 571500 w 1782423"/>
              <a:gd name="connsiteY50" fmla="*/ 85725 h 1362075"/>
              <a:gd name="connsiteX51" fmla="*/ 552450 w 1782423"/>
              <a:gd name="connsiteY51" fmla="*/ 123825 h 1362075"/>
              <a:gd name="connsiteX52" fmla="*/ 523875 w 1782423"/>
              <a:gd name="connsiteY52" fmla="*/ 142875 h 1362075"/>
              <a:gd name="connsiteX53" fmla="*/ 514350 w 1782423"/>
              <a:gd name="connsiteY53" fmla="*/ 171450 h 1362075"/>
              <a:gd name="connsiteX54" fmla="*/ 466725 w 1782423"/>
              <a:gd name="connsiteY54" fmla="*/ 247650 h 1362075"/>
              <a:gd name="connsiteX55" fmla="*/ 466725 w 1782423"/>
              <a:gd name="connsiteY55" fmla="*/ 647700 h 1362075"/>
              <a:gd name="connsiteX56" fmla="*/ 476250 w 1782423"/>
              <a:gd name="connsiteY56" fmla="*/ 676275 h 1362075"/>
              <a:gd name="connsiteX57" fmla="*/ 514350 w 1782423"/>
              <a:gd name="connsiteY57" fmla="*/ 742950 h 1362075"/>
              <a:gd name="connsiteX58" fmla="*/ 523875 w 1782423"/>
              <a:gd name="connsiteY58" fmla="*/ 781050 h 1362075"/>
              <a:gd name="connsiteX59" fmla="*/ 581025 w 1782423"/>
              <a:gd name="connsiteY59" fmla="*/ 828675 h 1362075"/>
              <a:gd name="connsiteX60" fmla="*/ 628650 w 1782423"/>
              <a:gd name="connsiteY60" fmla="*/ 866775 h 1362075"/>
              <a:gd name="connsiteX61" fmla="*/ 657225 w 1782423"/>
              <a:gd name="connsiteY61" fmla="*/ 904875 h 1362075"/>
              <a:gd name="connsiteX62" fmla="*/ 742950 w 1782423"/>
              <a:gd name="connsiteY62" fmla="*/ 952500 h 1362075"/>
              <a:gd name="connsiteX63" fmla="*/ 781050 w 1782423"/>
              <a:gd name="connsiteY63" fmla="*/ 981075 h 1362075"/>
              <a:gd name="connsiteX64" fmla="*/ 809625 w 1782423"/>
              <a:gd name="connsiteY64" fmla="*/ 990600 h 1362075"/>
              <a:gd name="connsiteX65" fmla="*/ 876300 w 1782423"/>
              <a:gd name="connsiteY65" fmla="*/ 1009650 h 1362075"/>
              <a:gd name="connsiteX66" fmla="*/ 1076325 w 1782423"/>
              <a:gd name="connsiteY66" fmla="*/ 1000125 h 1362075"/>
              <a:gd name="connsiteX67" fmla="*/ 1114425 w 1782423"/>
              <a:gd name="connsiteY67" fmla="*/ 981075 h 1362075"/>
              <a:gd name="connsiteX68" fmla="*/ 1200150 w 1782423"/>
              <a:gd name="connsiteY68" fmla="*/ 933450 h 1362075"/>
              <a:gd name="connsiteX69" fmla="*/ 1247775 w 1782423"/>
              <a:gd name="connsiteY69" fmla="*/ 914400 h 1362075"/>
              <a:gd name="connsiteX70" fmla="*/ 1314450 w 1782423"/>
              <a:gd name="connsiteY70" fmla="*/ 885825 h 1362075"/>
              <a:gd name="connsiteX71" fmla="*/ 1362075 w 1782423"/>
              <a:gd name="connsiteY71" fmla="*/ 828675 h 1362075"/>
              <a:gd name="connsiteX72" fmla="*/ 1390650 w 1782423"/>
              <a:gd name="connsiteY72" fmla="*/ 790575 h 1362075"/>
              <a:gd name="connsiteX73" fmla="*/ 1428750 w 1782423"/>
              <a:gd name="connsiteY73" fmla="*/ 723900 h 1362075"/>
              <a:gd name="connsiteX74" fmla="*/ 1438275 w 1782423"/>
              <a:gd name="connsiteY74" fmla="*/ 695325 h 1362075"/>
              <a:gd name="connsiteX75" fmla="*/ 1428750 w 1782423"/>
              <a:gd name="connsiteY75" fmla="*/ 533400 h 1362075"/>
              <a:gd name="connsiteX76" fmla="*/ 1381125 w 1782423"/>
              <a:gd name="connsiteY76" fmla="*/ 447675 h 1362075"/>
              <a:gd name="connsiteX77" fmla="*/ 1333500 w 1782423"/>
              <a:gd name="connsiteY77" fmla="*/ 400050 h 1362075"/>
              <a:gd name="connsiteX78" fmla="*/ 1314450 w 1782423"/>
              <a:gd name="connsiteY78" fmla="*/ 371475 h 1362075"/>
              <a:gd name="connsiteX79" fmla="*/ 1257300 w 1782423"/>
              <a:gd name="connsiteY79" fmla="*/ 342900 h 1362075"/>
              <a:gd name="connsiteX80" fmla="*/ 1228725 w 1782423"/>
              <a:gd name="connsiteY80" fmla="*/ 323850 h 1362075"/>
              <a:gd name="connsiteX81" fmla="*/ 1171575 w 1782423"/>
              <a:gd name="connsiteY81" fmla="*/ 304800 h 1362075"/>
              <a:gd name="connsiteX82" fmla="*/ 1143000 w 1782423"/>
              <a:gd name="connsiteY82" fmla="*/ 295275 h 1362075"/>
              <a:gd name="connsiteX83" fmla="*/ 1114425 w 1782423"/>
              <a:gd name="connsiteY83" fmla="*/ 285750 h 1362075"/>
              <a:gd name="connsiteX84" fmla="*/ 981075 w 1782423"/>
              <a:gd name="connsiteY84" fmla="*/ 295275 h 1362075"/>
              <a:gd name="connsiteX85" fmla="*/ 933450 w 1782423"/>
              <a:gd name="connsiteY85" fmla="*/ 304800 h 1362075"/>
              <a:gd name="connsiteX86" fmla="*/ 876300 w 1782423"/>
              <a:gd name="connsiteY86" fmla="*/ 342900 h 1362075"/>
              <a:gd name="connsiteX87" fmla="*/ 819150 w 1782423"/>
              <a:gd name="connsiteY87" fmla="*/ 428625 h 1362075"/>
              <a:gd name="connsiteX88" fmla="*/ 800100 w 1782423"/>
              <a:gd name="connsiteY88" fmla="*/ 457200 h 1362075"/>
              <a:gd name="connsiteX89" fmla="*/ 781050 w 1782423"/>
              <a:gd name="connsiteY89" fmla="*/ 485775 h 1362075"/>
              <a:gd name="connsiteX90" fmla="*/ 771525 w 1782423"/>
              <a:gd name="connsiteY90" fmla="*/ 514350 h 1362075"/>
              <a:gd name="connsiteX91" fmla="*/ 790575 w 1782423"/>
              <a:gd name="connsiteY91" fmla="*/ 647700 h 1362075"/>
              <a:gd name="connsiteX92" fmla="*/ 819150 w 1782423"/>
              <a:gd name="connsiteY92" fmla="*/ 685800 h 1362075"/>
              <a:gd name="connsiteX93" fmla="*/ 847725 w 1782423"/>
              <a:gd name="connsiteY93" fmla="*/ 714375 h 1362075"/>
              <a:gd name="connsiteX94" fmla="*/ 857250 w 1782423"/>
              <a:gd name="connsiteY94" fmla="*/ 742950 h 1362075"/>
              <a:gd name="connsiteX95" fmla="*/ 885825 w 1782423"/>
              <a:gd name="connsiteY95" fmla="*/ 771525 h 1362075"/>
              <a:gd name="connsiteX96" fmla="*/ 952500 w 1782423"/>
              <a:gd name="connsiteY96" fmla="*/ 790575 h 1362075"/>
              <a:gd name="connsiteX97" fmla="*/ 981075 w 1782423"/>
              <a:gd name="connsiteY97" fmla="*/ 800100 h 1362075"/>
              <a:gd name="connsiteX98" fmla="*/ 1047750 w 1782423"/>
              <a:gd name="connsiteY98" fmla="*/ 809625 h 1362075"/>
              <a:gd name="connsiteX99" fmla="*/ 1095375 w 1782423"/>
              <a:gd name="connsiteY99" fmla="*/ 819150 h 1362075"/>
              <a:gd name="connsiteX100" fmla="*/ 1133475 w 1782423"/>
              <a:gd name="connsiteY100" fmla="*/ 809625 h 1362075"/>
              <a:gd name="connsiteX101" fmla="*/ 1152525 w 1782423"/>
              <a:gd name="connsiteY101" fmla="*/ 781050 h 1362075"/>
              <a:gd name="connsiteX102" fmla="*/ 1181100 w 1782423"/>
              <a:gd name="connsiteY102" fmla="*/ 676275 h 1362075"/>
              <a:gd name="connsiteX103" fmla="*/ 1152525 w 1782423"/>
              <a:gd name="connsiteY103" fmla="*/ 571500 h 1362075"/>
              <a:gd name="connsiteX104" fmla="*/ 1104900 w 1782423"/>
              <a:gd name="connsiteY104" fmla="*/ 542925 h 1362075"/>
              <a:gd name="connsiteX105" fmla="*/ 1019175 w 1782423"/>
              <a:gd name="connsiteY105" fmla="*/ 552450 h 1362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Lst>
            <a:rect l="l" t="t" r="r" b="b"/>
            <a:pathLst>
              <a:path w="1782423" h="1362075">
                <a:moveTo>
                  <a:pt x="57150" y="161925"/>
                </a:moveTo>
                <a:cubicBezTo>
                  <a:pt x="41275" y="187325"/>
                  <a:pt x="22920" y="211334"/>
                  <a:pt x="9525" y="238125"/>
                </a:cubicBezTo>
                <a:cubicBezTo>
                  <a:pt x="3671" y="249834"/>
                  <a:pt x="0" y="263134"/>
                  <a:pt x="0" y="276225"/>
                </a:cubicBezTo>
                <a:cubicBezTo>
                  <a:pt x="0" y="381048"/>
                  <a:pt x="1485" y="486036"/>
                  <a:pt x="9525" y="590550"/>
                </a:cubicBezTo>
                <a:cubicBezTo>
                  <a:pt x="11065" y="610571"/>
                  <a:pt x="23705" y="628219"/>
                  <a:pt x="28575" y="647700"/>
                </a:cubicBezTo>
                <a:cubicBezTo>
                  <a:pt x="47284" y="722536"/>
                  <a:pt x="26019" y="649187"/>
                  <a:pt x="57150" y="723900"/>
                </a:cubicBezTo>
                <a:cubicBezTo>
                  <a:pt x="67584" y="748941"/>
                  <a:pt x="76454" y="774606"/>
                  <a:pt x="85725" y="800100"/>
                </a:cubicBezTo>
                <a:cubicBezTo>
                  <a:pt x="96717" y="830327"/>
                  <a:pt x="98231" y="844162"/>
                  <a:pt x="114300" y="876300"/>
                </a:cubicBezTo>
                <a:cubicBezTo>
                  <a:pt x="125436" y="898573"/>
                  <a:pt x="153724" y="942527"/>
                  <a:pt x="171450" y="962025"/>
                </a:cubicBezTo>
                <a:cubicBezTo>
                  <a:pt x="272517" y="1073199"/>
                  <a:pt x="201279" y="993036"/>
                  <a:pt x="276225" y="1057275"/>
                </a:cubicBezTo>
                <a:cubicBezTo>
                  <a:pt x="286452" y="1066041"/>
                  <a:pt x="294167" y="1077580"/>
                  <a:pt x="304800" y="1085850"/>
                </a:cubicBezTo>
                <a:cubicBezTo>
                  <a:pt x="322872" y="1099906"/>
                  <a:pt x="342900" y="1111250"/>
                  <a:pt x="361950" y="1123950"/>
                </a:cubicBezTo>
                <a:lnTo>
                  <a:pt x="390525" y="1143000"/>
                </a:lnTo>
                <a:cubicBezTo>
                  <a:pt x="414212" y="1158791"/>
                  <a:pt x="429578" y="1170742"/>
                  <a:pt x="457200" y="1181100"/>
                </a:cubicBezTo>
                <a:cubicBezTo>
                  <a:pt x="469457" y="1185697"/>
                  <a:pt x="482600" y="1187450"/>
                  <a:pt x="495300" y="1190625"/>
                </a:cubicBezTo>
                <a:cubicBezTo>
                  <a:pt x="572595" y="1248596"/>
                  <a:pt x="491070" y="1196014"/>
                  <a:pt x="581025" y="1228725"/>
                </a:cubicBezTo>
                <a:cubicBezTo>
                  <a:pt x="712347" y="1276478"/>
                  <a:pt x="571917" y="1244048"/>
                  <a:pt x="685800" y="1266825"/>
                </a:cubicBezTo>
                <a:cubicBezTo>
                  <a:pt x="698500" y="1273175"/>
                  <a:pt x="710605" y="1280889"/>
                  <a:pt x="723900" y="1285875"/>
                </a:cubicBezTo>
                <a:cubicBezTo>
                  <a:pt x="736157" y="1290472"/>
                  <a:pt x="749413" y="1291804"/>
                  <a:pt x="762000" y="1295400"/>
                </a:cubicBezTo>
                <a:cubicBezTo>
                  <a:pt x="820679" y="1312165"/>
                  <a:pt x="773970" y="1308626"/>
                  <a:pt x="876300" y="1323975"/>
                </a:cubicBezTo>
                <a:cubicBezTo>
                  <a:pt x="910981" y="1329177"/>
                  <a:pt x="946150" y="1330325"/>
                  <a:pt x="981075" y="1333500"/>
                </a:cubicBezTo>
                <a:cubicBezTo>
                  <a:pt x="993775" y="1336675"/>
                  <a:pt x="1006636" y="1339263"/>
                  <a:pt x="1019175" y="1343025"/>
                </a:cubicBezTo>
                <a:cubicBezTo>
                  <a:pt x="1038409" y="1348795"/>
                  <a:pt x="1056253" y="1361502"/>
                  <a:pt x="1076325" y="1362075"/>
                </a:cubicBezTo>
                <a:lnTo>
                  <a:pt x="1352550" y="1352550"/>
                </a:lnTo>
                <a:cubicBezTo>
                  <a:pt x="1424374" y="1328609"/>
                  <a:pt x="1335842" y="1360904"/>
                  <a:pt x="1409700" y="1323975"/>
                </a:cubicBezTo>
                <a:cubicBezTo>
                  <a:pt x="1418680" y="1319485"/>
                  <a:pt x="1429295" y="1318940"/>
                  <a:pt x="1438275" y="1314450"/>
                </a:cubicBezTo>
                <a:cubicBezTo>
                  <a:pt x="1454834" y="1306171"/>
                  <a:pt x="1469716" y="1294866"/>
                  <a:pt x="1485900" y="1285875"/>
                </a:cubicBezTo>
                <a:cubicBezTo>
                  <a:pt x="1498312" y="1278979"/>
                  <a:pt x="1513092" y="1275915"/>
                  <a:pt x="1524000" y="1266825"/>
                </a:cubicBezTo>
                <a:cubicBezTo>
                  <a:pt x="1586746" y="1214537"/>
                  <a:pt x="1617502" y="1169085"/>
                  <a:pt x="1666875" y="1104900"/>
                </a:cubicBezTo>
                <a:cubicBezTo>
                  <a:pt x="1676554" y="1092317"/>
                  <a:pt x="1688350" y="1080999"/>
                  <a:pt x="1695450" y="1066800"/>
                </a:cubicBezTo>
                <a:cubicBezTo>
                  <a:pt x="1701800" y="1054100"/>
                  <a:pt x="1708907" y="1041751"/>
                  <a:pt x="1714500" y="1028700"/>
                </a:cubicBezTo>
                <a:cubicBezTo>
                  <a:pt x="1718455" y="1019472"/>
                  <a:pt x="1719535" y="1009105"/>
                  <a:pt x="1724025" y="1000125"/>
                </a:cubicBezTo>
                <a:cubicBezTo>
                  <a:pt x="1732304" y="983566"/>
                  <a:pt x="1743075" y="968375"/>
                  <a:pt x="1752600" y="952500"/>
                </a:cubicBezTo>
                <a:cubicBezTo>
                  <a:pt x="1755775" y="933450"/>
                  <a:pt x="1757441" y="914086"/>
                  <a:pt x="1762125" y="895350"/>
                </a:cubicBezTo>
                <a:cubicBezTo>
                  <a:pt x="1766995" y="875869"/>
                  <a:pt x="1781175" y="838200"/>
                  <a:pt x="1781175" y="838200"/>
                </a:cubicBezTo>
                <a:cubicBezTo>
                  <a:pt x="1778000" y="676275"/>
                  <a:pt x="1782423" y="514022"/>
                  <a:pt x="1771650" y="352425"/>
                </a:cubicBezTo>
                <a:cubicBezTo>
                  <a:pt x="1769646" y="322371"/>
                  <a:pt x="1759783" y="291762"/>
                  <a:pt x="1743075" y="266700"/>
                </a:cubicBezTo>
                <a:cubicBezTo>
                  <a:pt x="1716524" y="226874"/>
                  <a:pt x="1709973" y="208953"/>
                  <a:pt x="1676400" y="180975"/>
                </a:cubicBezTo>
                <a:cubicBezTo>
                  <a:pt x="1667606" y="173646"/>
                  <a:pt x="1657350" y="168275"/>
                  <a:pt x="1647825" y="161925"/>
                </a:cubicBezTo>
                <a:cubicBezTo>
                  <a:pt x="1641475" y="152400"/>
                  <a:pt x="1637467" y="140800"/>
                  <a:pt x="1628775" y="133350"/>
                </a:cubicBezTo>
                <a:cubicBezTo>
                  <a:pt x="1604978" y="112953"/>
                  <a:pt x="1570095" y="101179"/>
                  <a:pt x="1543050" y="85725"/>
                </a:cubicBezTo>
                <a:cubicBezTo>
                  <a:pt x="1533111" y="80045"/>
                  <a:pt x="1524714" y="71795"/>
                  <a:pt x="1514475" y="66675"/>
                </a:cubicBezTo>
                <a:cubicBezTo>
                  <a:pt x="1505495" y="62185"/>
                  <a:pt x="1494880" y="61640"/>
                  <a:pt x="1485900" y="57150"/>
                </a:cubicBezTo>
                <a:cubicBezTo>
                  <a:pt x="1475661" y="52030"/>
                  <a:pt x="1467847" y="42609"/>
                  <a:pt x="1457325" y="38100"/>
                </a:cubicBezTo>
                <a:cubicBezTo>
                  <a:pt x="1445555" y="33056"/>
                  <a:pt x="1380076" y="20745"/>
                  <a:pt x="1371600" y="19050"/>
                </a:cubicBezTo>
                <a:cubicBezTo>
                  <a:pt x="1358900" y="12700"/>
                  <a:pt x="1347697" y="215"/>
                  <a:pt x="1333500" y="0"/>
                </a:cubicBezTo>
                <a:lnTo>
                  <a:pt x="742950" y="9525"/>
                </a:lnTo>
                <a:cubicBezTo>
                  <a:pt x="732915" y="9834"/>
                  <a:pt x="723550" y="14972"/>
                  <a:pt x="714375" y="19050"/>
                </a:cubicBezTo>
                <a:cubicBezTo>
                  <a:pt x="694912" y="27700"/>
                  <a:pt x="676688" y="38975"/>
                  <a:pt x="657225" y="47625"/>
                </a:cubicBezTo>
                <a:cubicBezTo>
                  <a:pt x="648050" y="51703"/>
                  <a:pt x="637630" y="52660"/>
                  <a:pt x="628650" y="57150"/>
                </a:cubicBezTo>
                <a:cubicBezTo>
                  <a:pt x="554792" y="94079"/>
                  <a:pt x="643324" y="61784"/>
                  <a:pt x="571500" y="85725"/>
                </a:cubicBezTo>
                <a:cubicBezTo>
                  <a:pt x="565150" y="98425"/>
                  <a:pt x="561540" y="112917"/>
                  <a:pt x="552450" y="123825"/>
                </a:cubicBezTo>
                <a:cubicBezTo>
                  <a:pt x="545121" y="132619"/>
                  <a:pt x="531026" y="133936"/>
                  <a:pt x="523875" y="142875"/>
                </a:cubicBezTo>
                <a:cubicBezTo>
                  <a:pt x="517603" y="150715"/>
                  <a:pt x="518305" y="162222"/>
                  <a:pt x="514350" y="171450"/>
                </a:cubicBezTo>
                <a:cubicBezTo>
                  <a:pt x="496917" y="212127"/>
                  <a:pt x="494074" y="211185"/>
                  <a:pt x="466725" y="247650"/>
                </a:cubicBezTo>
                <a:cubicBezTo>
                  <a:pt x="445229" y="419614"/>
                  <a:pt x="450436" y="346355"/>
                  <a:pt x="466725" y="647700"/>
                </a:cubicBezTo>
                <a:cubicBezTo>
                  <a:pt x="467267" y="657726"/>
                  <a:pt x="472295" y="667047"/>
                  <a:pt x="476250" y="676275"/>
                </a:cubicBezTo>
                <a:cubicBezTo>
                  <a:pt x="490752" y="710112"/>
                  <a:pt x="495218" y="714252"/>
                  <a:pt x="514350" y="742950"/>
                </a:cubicBezTo>
                <a:cubicBezTo>
                  <a:pt x="517525" y="755650"/>
                  <a:pt x="517380" y="769684"/>
                  <a:pt x="523875" y="781050"/>
                </a:cubicBezTo>
                <a:cubicBezTo>
                  <a:pt x="535158" y="800795"/>
                  <a:pt x="562817" y="816536"/>
                  <a:pt x="581025" y="828675"/>
                </a:cubicBezTo>
                <a:cubicBezTo>
                  <a:pt x="639367" y="916187"/>
                  <a:pt x="559638" y="809265"/>
                  <a:pt x="628650" y="866775"/>
                </a:cubicBezTo>
                <a:cubicBezTo>
                  <a:pt x="640846" y="876938"/>
                  <a:pt x="645360" y="894328"/>
                  <a:pt x="657225" y="904875"/>
                </a:cubicBezTo>
                <a:cubicBezTo>
                  <a:pt x="696527" y="939810"/>
                  <a:pt x="704145" y="939565"/>
                  <a:pt x="742950" y="952500"/>
                </a:cubicBezTo>
                <a:cubicBezTo>
                  <a:pt x="755650" y="962025"/>
                  <a:pt x="767267" y="973199"/>
                  <a:pt x="781050" y="981075"/>
                </a:cubicBezTo>
                <a:cubicBezTo>
                  <a:pt x="789767" y="986056"/>
                  <a:pt x="800008" y="987715"/>
                  <a:pt x="809625" y="990600"/>
                </a:cubicBezTo>
                <a:cubicBezTo>
                  <a:pt x="831765" y="997242"/>
                  <a:pt x="854075" y="1003300"/>
                  <a:pt x="876300" y="1009650"/>
                </a:cubicBezTo>
                <a:cubicBezTo>
                  <a:pt x="942975" y="1006475"/>
                  <a:pt x="1010050" y="1008078"/>
                  <a:pt x="1076325" y="1000125"/>
                </a:cubicBezTo>
                <a:cubicBezTo>
                  <a:pt x="1090423" y="998433"/>
                  <a:pt x="1101450" y="986842"/>
                  <a:pt x="1114425" y="981075"/>
                </a:cubicBezTo>
                <a:cubicBezTo>
                  <a:pt x="1299328" y="898896"/>
                  <a:pt x="1034598" y="1025423"/>
                  <a:pt x="1200150" y="933450"/>
                </a:cubicBezTo>
                <a:cubicBezTo>
                  <a:pt x="1215096" y="925147"/>
                  <a:pt x="1232151" y="921344"/>
                  <a:pt x="1247775" y="914400"/>
                </a:cubicBezTo>
                <a:cubicBezTo>
                  <a:pt x="1318395" y="883013"/>
                  <a:pt x="1255759" y="905389"/>
                  <a:pt x="1314450" y="885825"/>
                </a:cubicBezTo>
                <a:cubicBezTo>
                  <a:pt x="1356554" y="822670"/>
                  <a:pt x="1307070" y="892847"/>
                  <a:pt x="1362075" y="828675"/>
                </a:cubicBezTo>
                <a:cubicBezTo>
                  <a:pt x="1372406" y="816622"/>
                  <a:pt x="1381423" y="803493"/>
                  <a:pt x="1390650" y="790575"/>
                </a:cubicBezTo>
                <a:cubicBezTo>
                  <a:pt x="1407732" y="766660"/>
                  <a:pt x="1416791" y="751805"/>
                  <a:pt x="1428750" y="723900"/>
                </a:cubicBezTo>
                <a:cubicBezTo>
                  <a:pt x="1432705" y="714672"/>
                  <a:pt x="1435100" y="704850"/>
                  <a:pt x="1438275" y="695325"/>
                </a:cubicBezTo>
                <a:cubicBezTo>
                  <a:pt x="1435100" y="641350"/>
                  <a:pt x="1434130" y="587200"/>
                  <a:pt x="1428750" y="533400"/>
                </a:cubicBezTo>
                <a:cubicBezTo>
                  <a:pt x="1425791" y="503815"/>
                  <a:pt x="1393311" y="465953"/>
                  <a:pt x="1381125" y="447675"/>
                </a:cubicBezTo>
                <a:cubicBezTo>
                  <a:pt x="1355725" y="409575"/>
                  <a:pt x="1371600" y="425450"/>
                  <a:pt x="1333500" y="400050"/>
                </a:cubicBezTo>
                <a:cubicBezTo>
                  <a:pt x="1327150" y="390525"/>
                  <a:pt x="1322545" y="379570"/>
                  <a:pt x="1314450" y="371475"/>
                </a:cubicBezTo>
                <a:cubicBezTo>
                  <a:pt x="1287153" y="344178"/>
                  <a:pt x="1288288" y="358394"/>
                  <a:pt x="1257300" y="342900"/>
                </a:cubicBezTo>
                <a:cubicBezTo>
                  <a:pt x="1247061" y="337780"/>
                  <a:pt x="1239186" y="328499"/>
                  <a:pt x="1228725" y="323850"/>
                </a:cubicBezTo>
                <a:cubicBezTo>
                  <a:pt x="1210375" y="315695"/>
                  <a:pt x="1190625" y="311150"/>
                  <a:pt x="1171575" y="304800"/>
                </a:cubicBezTo>
                <a:lnTo>
                  <a:pt x="1143000" y="295275"/>
                </a:lnTo>
                <a:lnTo>
                  <a:pt x="1114425" y="285750"/>
                </a:lnTo>
                <a:cubicBezTo>
                  <a:pt x="1069975" y="288925"/>
                  <a:pt x="1025393" y="290610"/>
                  <a:pt x="981075" y="295275"/>
                </a:cubicBezTo>
                <a:cubicBezTo>
                  <a:pt x="964975" y="296970"/>
                  <a:pt x="948188" y="298101"/>
                  <a:pt x="933450" y="304800"/>
                </a:cubicBezTo>
                <a:cubicBezTo>
                  <a:pt x="912607" y="314274"/>
                  <a:pt x="876300" y="342900"/>
                  <a:pt x="876300" y="342900"/>
                </a:cubicBezTo>
                <a:lnTo>
                  <a:pt x="819150" y="428625"/>
                </a:lnTo>
                <a:lnTo>
                  <a:pt x="800100" y="457200"/>
                </a:lnTo>
                <a:cubicBezTo>
                  <a:pt x="793750" y="466725"/>
                  <a:pt x="784670" y="474915"/>
                  <a:pt x="781050" y="485775"/>
                </a:cubicBezTo>
                <a:lnTo>
                  <a:pt x="771525" y="514350"/>
                </a:lnTo>
                <a:cubicBezTo>
                  <a:pt x="772229" y="522090"/>
                  <a:pt x="772746" y="616499"/>
                  <a:pt x="790575" y="647700"/>
                </a:cubicBezTo>
                <a:cubicBezTo>
                  <a:pt x="798451" y="661483"/>
                  <a:pt x="808819" y="673747"/>
                  <a:pt x="819150" y="685800"/>
                </a:cubicBezTo>
                <a:cubicBezTo>
                  <a:pt x="827916" y="696027"/>
                  <a:pt x="838200" y="704850"/>
                  <a:pt x="847725" y="714375"/>
                </a:cubicBezTo>
                <a:cubicBezTo>
                  <a:pt x="850900" y="723900"/>
                  <a:pt x="851681" y="734596"/>
                  <a:pt x="857250" y="742950"/>
                </a:cubicBezTo>
                <a:cubicBezTo>
                  <a:pt x="864722" y="754158"/>
                  <a:pt x="874617" y="764053"/>
                  <a:pt x="885825" y="771525"/>
                </a:cubicBezTo>
                <a:cubicBezTo>
                  <a:pt x="894389" y="777234"/>
                  <a:pt x="946943" y="788987"/>
                  <a:pt x="952500" y="790575"/>
                </a:cubicBezTo>
                <a:cubicBezTo>
                  <a:pt x="962154" y="793333"/>
                  <a:pt x="971230" y="798131"/>
                  <a:pt x="981075" y="800100"/>
                </a:cubicBezTo>
                <a:cubicBezTo>
                  <a:pt x="1003090" y="804503"/>
                  <a:pt x="1025605" y="805934"/>
                  <a:pt x="1047750" y="809625"/>
                </a:cubicBezTo>
                <a:cubicBezTo>
                  <a:pt x="1063719" y="812287"/>
                  <a:pt x="1079500" y="815975"/>
                  <a:pt x="1095375" y="819150"/>
                </a:cubicBezTo>
                <a:cubicBezTo>
                  <a:pt x="1108075" y="815975"/>
                  <a:pt x="1122583" y="816887"/>
                  <a:pt x="1133475" y="809625"/>
                </a:cubicBezTo>
                <a:cubicBezTo>
                  <a:pt x="1143000" y="803275"/>
                  <a:pt x="1147876" y="791511"/>
                  <a:pt x="1152525" y="781050"/>
                </a:cubicBezTo>
                <a:cubicBezTo>
                  <a:pt x="1170103" y="741500"/>
                  <a:pt x="1172951" y="717019"/>
                  <a:pt x="1181100" y="676275"/>
                </a:cubicBezTo>
                <a:cubicBezTo>
                  <a:pt x="1176846" y="642246"/>
                  <a:pt x="1182782" y="597434"/>
                  <a:pt x="1152525" y="571500"/>
                </a:cubicBezTo>
                <a:cubicBezTo>
                  <a:pt x="1138469" y="559452"/>
                  <a:pt x="1120775" y="552450"/>
                  <a:pt x="1104900" y="542925"/>
                </a:cubicBezTo>
                <a:cubicBezTo>
                  <a:pt x="1038355" y="554016"/>
                  <a:pt x="1067063" y="552450"/>
                  <a:pt x="1019175" y="552450"/>
                </a:cubicBezTo>
              </a:path>
            </a:pathLst>
          </a:cu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962</TotalTime>
  <Words>2581</Words>
  <Application>Microsoft Office PowerPoint</Application>
  <PresentationFormat>Presentación en pantalla (4:3)</PresentationFormat>
  <Paragraphs>304</Paragraphs>
  <Slides>12</Slides>
  <Notes>0</Notes>
  <HiddenSlides>0</HiddenSlides>
  <MMClips>0</MMClips>
  <ScaleCrop>false</ScaleCrop>
  <HeadingPairs>
    <vt:vector size="4" baseType="variant">
      <vt:variant>
        <vt:lpstr>Tema</vt:lpstr>
      </vt:variant>
      <vt:variant>
        <vt:i4>1</vt:i4>
      </vt:variant>
      <vt:variant>
        <vt:lpstr>Títulos de diapositiva</vt:lpstr>
      </vt:variant>
      <vt:variant>
        <vt:i4>12</vt:i4>
      </vt:variant>
    </vt:vector>
  </HeadingPairs>
  <TitlesOfParts>
    <vt:vector size="13" baseType="lpstr">
      <vt:lpstr>Tema de Office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Pedro J</dc:creator>
  <cp:lastModifiedBy>Pedro J</cp:lastModifiedBy>
  <cp:revision>136</cp:revision>
  <dcterms:created xsi:type="dcterms:W3CDTF">2011-10-04T18:51:50Z</dcterms:created>
  <dcterms:modified xsi:type="dcterms:W3CDTF">2012-10-03T23:40:10Z</dcterms:modified>
</cp:coreProperties>
</file>